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2"/>
  </p:notesMasterIdLst>
  <p:sldIdLst>
    <p:sldId id="256" r:id="rId2"/>
    <p:sldId id="257" r:id="rId3"/>
    <p:sldId id="341" r:id="rId4"/>
    <p:sldId id="333" r:id="rId5"/>
    <p:sldId id="334" r:id="rId6"/>
    <p:sldId id="335" r:id="rId7"/>
    <p:sldId id="352" r:id="rId8"/>
    <p:sldId id="342" r:id="rId9"/>
    <p:sldId id="353" r:id="rId10"/>
    <p:sldId id="354" r:id="rId11"/>
    <p:sldId id="357" r:id="rId12"/>
    <p:sldId id="358" r:id="rId13"/>
    <p:sldId id="359" r:id="rId14"/>
    <p:sldId id="360" r:id="rId15"/>
    <p:sldId id="361" r:id="rId16"/>
    <p:sldId id="362" r:id="rId17"/>
    <p:sldId id="363" r:id="rId18"/>
    <p:sldId id="364" r:id="rId19"/>
    <p:sldId id="338" r:id="rId20"/>
    <p:sldId id="261" r:id="rId21"/>
  </p:sldIdLst>
  <p:sldSz cx="9144000" cy="5143500" type="screen16x9"/>
  <p:notesSz cx="6858000" cy="9144000"/>
  <p:embeddedFontLst>
    <p:embeddedFont>
      <p:font typeface="Anaheim" panose="020B0604020202020204" charset="0"/>
      <p:regular r:id="rId23"/>
    </p:embeddedFont>
    <p:embeddedFont>
      <p:font typeface="Antonio" panose="020B0604020202020204" charset="0"/>
      <p:regular r:id="rId24"/>
      <p:bold r:id="rId25"/>
    </p:embeddedFont>
    <p:embeddedFont>
      <p:font typeface="Archivo Black" panose="020B0604020202020204" charset="0"/>
      <p:regular r:id="rId26"/>
    </p:embeddedFont>
    <p:embeddedFont>
      <p:font typeface="Barlow" panose="00000500000000000000" pitchFamily="2" charset="0"/>
      <p:regular r:id="rId27"/>
      <p:bold r:id="rId28"/>
      <p:italic r:id="rId29"/>
      <p:boldItalic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C4F872-2AAC-468A-A882-32781C1CEC07}">
  <a:tblStyle styleId="{9AC4F872-2AAC-468A-A882-32781C1CEC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2336" autoAdjust="0"/>
  </p:normalViewPr>
  <p:slideViewPr>
    <p:cSldViewPr snapToGrid="0">
      <p:cViewPr varScale="1">
        <p:scale>
          <a:sx n="129" d="100"/>
          <a:sy n="129" d="100"/>
        </p:scale>
        <p:origin x="118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7c6f1f162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7c6f1f162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183a813067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183a813067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770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db4dd54edc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2" name="Google Shape;3482;gdb4dd54edc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13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db4dd54edc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5" name="Google Shape;2935;gdb4dd54edc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715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db4dd54edc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5" name="Google Shape;2935;gdb4dd54edc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0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0"/>
        <p:cNvGrpSpPr/>
        <p:nvPr/>
      </p:nvGrpSpPr>
      <p:grpSpPr>
        <a:xfrm>
          <a:off x="0" y="0"/>
          <a:ext cx="0" cy="0"/>
          <a:chOff x="0" y="0"/>
          <a:chExt cx="0" cy="0"/>
        </a:xfrm>
      </p:grpSpPr>
      <p:sp>
        <p:nvSpPr>
          <p:cNvPr id="3441" name="Google Shape;3441;gdb4dd54edc_0_2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2" name="Google Shape;3442;gdb4dd54edc_0_2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013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1"/>
        <p:cNvGrpSpPr/>
        <p:nvPr/>
      </p:nvGrpSpPr>
      <p:grpSpPr>
        <a:xfrm>
          <a:off x="0" y="0"/>
          <a:ext cx="0" cy="0"/>
          <a:chOff x="0" y="0"/>
          <a:chExt cx="0" cy="0"/>
        </a:xfrm>
      </p:grpSpPr>
      <p:sp>
        <p:nvSpPr>
          <p:cNvPr id="3872" name="Google Shape;3872;gdb4dd54edc_0_2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3" name="Google Shape;3873;gdb4dd54edc_0_2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050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0"/>
        <p:cNvGrpSpPr/>
        <p:nvPr/>
      </p:nvGrpSpPr>
      <p:grpSpPr>
        <a:xfrm>
          <a:off x="0" y="0"/>
          <a:ext cx="0" cy="0"/>
          <a:chOff x="0" y="0"/>
          <a:chExt cx="0" cy="0"/>
        </a:xfrm>
      </p:grpSpPr>
      <p:sp>
        <p:nvSpPr>
          <p:cNvPr id="3441" name="Google Shape;3441;gdb4dd54edc_0_2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2" name="Google Shape;3442;gdb4dd54edc_0_2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750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1"/>
        <p:cNvGrpSpPr/>
        <p:nvPr/>
      </p:nvGrpSpPr>
      <p:grpSpPr>
        <a:xfrm>
          <a:off x="0" y="0"/>
          <a:ext cx="0" cy="0"/>
          <a:chOff x="0" y="0"/>
          <a:chExt cx="0" cy="0"/>
        </a:xfrm>
      </p:grpSpPr>
      <p:sp>
        <p:nvSpPr>
          <p:cNvPr id="3872" name="Google Shape;3872;gdb4dd54edc_0_2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3" name="Google Shape;3873;gdb4dd54edc_0_2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975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63225" y="1917225"/>
            <a:ext cx="5775000" cy="21393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5200"/>
              <a:buNone/>
              <a:defRPr sz="4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20000" y="4151575"/>
            <a:ext cx="5165100" cy="4518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387"/>
        <p:cNvGrpSpPr/>
        <p:nvPr/>
      </p:nvGrpSpPr>
      <p:grpSpPr>
        <a:xfrm>
          <a:off x="0" y="0"/>
          <a:ext cx="0" cy="0"/>
          <a:chOff x="0" y="0"/>
          <a:chExt cx="0" cy="0"/>
        </a:xfrm>
      </p:grpSpPr>
      <p:grpSp>
        <p:nvGrpSpPr>
          <p:cNvPr id="388" name="Google Shape;388;p39"/>
          <p:cNvGrpSpPr/>
          <p:nvPr/>
        </p:nvGrpSpPr>
        <p:grpSpPr>
          <a:xfrm>
            <a:off x="-558231" y="-1553525"/>
            <a:ext cx="5195100" cy="2942400"/>
            <a:chOff x="-558231" y="-1553525"/>
            <a:chExt cx="5195100" cy="2942400"/>
          </a:xfrm>
        </p:grpSpPr>
        <p:cxnSp>
          <p:nvCxnSpPr>
            <p:cNvPr id="389" name="Google Shape;389;p39"/>
            <p:cNvCxnSpPr/>
            <p:nvPr/>
          </p:nvCxnSpPr>
          <p:spPr>
            <a:xfrm>
              <a:off x="2039319" y="-121502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390" name="Google Shape;390;p39"/>
            <p:cNvCxnSpPr/>
            <p:nvPr/>
          </p:nvCxnSpPr>
          <p:spPr>
            <a:xfrm rot="5400000">
              <a:off x="1113424" y="-82325"/>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391" name="Google Shape;391;p39"/>
            <p:cNvCxnSpPr/>
            <p:nvPr/>
          </p:nvCxnSpPr>
          <p:spPr>
            <a:xfrm rot="5400000">
              <a:off x="3146749" y="-82325"/>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392" name="Google Shape;392;p39"/>
            <p:cNvCxnSpPr/>
            <p:nvPr/>
          </p:nvCxnSpPr>
          <p:spPr>
            <a:xfrm rot="5400000">
              <a:off x="-918201" y="-82325"/>
              <a:ext cx="2942400" cy="0"/>
            </a:xfrm>
            <a:prstGeom prst="straightConnector1">
              <a:avLst/>
            </a:prstGeom>
            <a:noFill/>
            <a:ln w="38100" cap="flat" cmpd="sng">
              <a:solidFill>
                <a:schemeClr val="dk1"/>
              </a:solidFill>
              <a:prstDash val="solid"/>
              <a:round/>
              <a:headEnd type="none" w="med" len="med"/>
              <a:tailEnd type="none" w="med" len="med"/>
            </a:ln>
          </p:spPr>
        </p:cxnSp>
      </p:grpSp>
      <p:grpSp>
        <p:nvGrpSpPr>
          <p:cNvPr id="393" name="Google Shape;393;p39"/>
          <p:cNvGrpSpPr/>
          <p:nvPr/>
        </p:nvGrpSpPr>
        <p:grpSpPr>
          <a:xfrm rot="5399597">
            <a:off x="480401" y="-512456"/>
            <a:ext cx="2244460" cy="1170725"/>
            <a:chOff x="7361475" y="5882971"/>
            <a:chExt cx="2633725" cy="1373929"/>
          </a:xfrm>
        </p:grpSpPr>
        <p:sp>
          <p:nvSpPr>
            <p:cNvPr id="394" name="Google Shape;394;p39"/>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418"/>
        <p:cNvGrpSpPr/>
        <p:nvPr/>
      </p:nvGrpSpPr>
      <p:grpSpPr>
        <a:xfrm>
          <a:off x="0" y="0"/>
          <a:ext cx="0" cy="0"/>
          <a:chOff x="0" y="0"/>
          <a:chExt cx="0" cy="0"/>
        </a:xfrm>
      </p:grpSpPr>
      <p:grpSp>
        <p:nvGrpSpPr>
          <p:cNvPr id="419" name="Google Shape;419;p40"/>
          <p:cNvGrpSpPr/>
          <p:nvPr/>
        </p:nvGrpSpPr>
        <p:grpSpPr>
          <a:xfrm rot="5400000" flipH="1">
            <a:off x="949161" y="-267921"/>
            <a:ext cx="1061973" cy="1718129"/>
            <a:chOff x="4495050" y="5696175"/>
            <a:chExt cx="1966617" cy="3181720"/>
          </a:xfrm>
        </p:grpSpPr>
        <p:sp>
          <p:nvSpPr>
            <p:cNvPr id="420" name="Google Shape;420;p40"/>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0" name="Google Shape;480;p40"/>
          <p:cNvCxnSpPr/>
          <p:nvPr/>
        </p:nvCxnSpPr>
        <p:spPr>
          <a:xfrm>
            <a:off x="19264" y="3883023"/>
            <a:ext cx="9144000" cy="0"/>
          </a:xfrm>
          <a:prstGeom prst="straightConnector1">
            <a:avLst/>
          </a:prstGeom>
          <a:noFill/>
          <a:ln w="38100" cap="flat" cmpd="sng">
            <a:solidFill>
              <a:schemeClr val="dk1"/>
            </a:solidFill>
            <a:prstDash val="solid"/>
            <a:round/>
            <a:headEnd type="none" w="med" len="med"/>
            <a:tailEnd type="none" w="med" len="med"/>
          </a:ln>
        </p:spPr>
      </p:cxnSp>
      <p:grpSp>
        <p:nvGrpSpPr>
          <p:cNvPr id="481" name="Google Shape;481;p40"/>
          <p:cNvGrpSpPr/>
          <p:nvPr/>
        </p:nvGrpSpPr>
        <p:grpSpPr>
          <a:xfrm rot="10800000">
            <a:off x="5855362" y="3373725"/>
            <a:ext cx="2166395" cy="2195096"/>
            <a:chOff x="1410161" y="1578330"/>
            <a:chExt cx="2837081" cy="2874667"/>
          </a:xfrm>
        </p:grpSpPr>
        <p:sp>
          <p:nvSpPr>
            <p:cNvPr id="482" name="Google Shape;482;p40"/>
            <p:cNvSpPr/>
            <p:nvPr/>
          </p:nvSpPr>
          <p:spPr>
            <a:xfrm rot="-2652023">
              <a:off x="2208789" y="3395761"/>
              <a:ext cx="60348" cy="60348"/>
            </a:xfrm>
            <a:custGeom>
              <a:avLst/>
              <a:gdLst/>
              <a:ahLst/>
              <a:cxnLst/>
              <a:rect l="l" t="t" r="r" b="b"/>
              <a:pathLst>
                <a:path w="1369" h="1369" extrusionOk="0">
                  <a:moveTo>
                    <a:pt x="371" y="0"/>
                  </a:moveTo>
                  <a:lnTo>
                    <a:pt x="1" y="370"/>
                  </a:lnTo>
                  <a:lnTo>
                    <a:pt x="1036" y="1368"/>
                  </a:lnTo>
                  <a:lnTo>
                    <a:pt x="1369" y="999"/>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rot="-2652023">
              <a:off x="2201851" y="2488662"/>
              <a:ext cx="60348" cy="60304"/>
            </a:xfrm>
            <a:custGeom>
              <a:avLst/>
              <a:gdLst/>
              <a:ahLst/>
              <a:cxnLst/>
              <a:rect l="l" t="t" r="r" b="b"/>
              <a:pathLst>
                <a:path w="1369" h="1368" extrusionOk="0">
                  <a:moveTo>
                    <a:pt x="333" y="0"/>
                  </a:moveTo>
                  <a:lnTo>
                    <a:pt x="1" y="370"/>
                  </a:lnTo>
                  <a:lnTo>
                    <a:pt x="1036" y="1368"/>
                  </a:lnTo>
                  <a:lnTo>
                    <a:pt x="1368" y="998"/>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rot="-2652023">
              <a:off x="3646193" y="2473049"/>
              <a:ext cx="60348" cy="60348"/>
            </a:xfrm>
            <a:custGeom>
              <a:avLst/>
              <a:gdLst/>
              <a:ahLst/>
              <a:cxnLst/>
              <a:rect l="l" t="t" r="r" b="b"/>
              <a:pathLst>
                <a:path w="1369" h="1369" extrusionOk="0">
                  <a:moveTo>
                    <a:pt x="333" y="1"/>
                  </a:moveTo>
                  <a:lnTo>
                    <a:pt x="0" y="370"/>
                  </a:lnTo>
                  <a:lnTo>
                    <a:pt x="1035" y="1369"/>
                  </a:lnTo>
                  <a:lnTo>
                    <a:pt x="1368" y="999"/>
                  </a:ln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rot="-2652023">
              <a:off x="1835070" y="2093932"/>
              <a:ext cx="1975305" cy="1945947"/>
            </a:xfrm>
            <a:custGeom>
              <a:avLst/>
              <a:gdLst/>
              <a:ahLst/>
              <a:cxnLst/>
              <a:rect l="l" t="t" r="r" b="b"/>
              <a:pathLst>
                <a:path w="44810" h="44144" extrusionOk="0">
                  <a:moveTo>
                    <a:pt x="13754" y="1"/>
                  </a:moveTo>
                  <a:cubicBezTo>
                    <a:pt x="12386" y="592"/>
                    <a:pt x="11055" y="1295"/>
                    <a:pt x="9835" y="2034"/>
                  </a:cubicBezTo>
                  <a:cubicBezTo>
                    <a:pt x="6471" y="4179"/>
                    <a:pt x="3846" y="6877"/>
                    <a:pt x="1849" y="10353"/>
                  </a:cubicBezTo>
                  <a:cubicBezTo>
                    <a:pt x="1147" y="11610"/>
                    <a:pt x="518" y="12941"/>
                    <a:pt x="1" y="14309"/>
                  </a:cubicBezTo>
                  <a:cubicBezTo>
                    <a:pt x="7838" y="23255"/>
                    <a:pt x="21961" y="36713"/>
                    <a:pt x="31241" y="44144"/>
                  </a:cubicBezTo>
                  <a:cubicBezTo>
                    <a:pt x="32868" y="42887"/>
                    <a:pt x="34420" y="41593"/>
                    <a:pt x="35899" y="40225"/>
                  </a:cubicBezTo>
                  <a:cubicBezTo>
                    <a:pt x="37748" y="38487"/>
                    <a:pt x="39448" y="36713"/>
                    <a:pt x="41075" y="34790"/>
                  </a:cubicBezTo>
                  <a:cubicBezTo>
                    <a:pt x="42369" y="33274"/>
                    <a:pt x="43626" y="31648"/>
                    <a:pt x="44809" y="29984"/>
                  </a:cubicBezTo>
                  <a:cubicBezTo>
                    <a:pt x="37045" y="21000"/>
                    <a:pt x="22996" y="7506"/>
                    <a:pt x="13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rot="-2652023">
              <a:off x="1790220" y="2114014"/>
              <a:ext cx="1882381" cy="1854653"/>
            </a:xfrm>
            <a:custGeom>
              <a:avLst/>
              <a:gdLst/>
              <a:ahLst/>
              <a:cxnLst/>
              <a:rect l="l" t="t" r="r" b="b"/>
              <a:pathLst>
                <a:path w="42702" h="42073" extrusionOk="0">
                  <a:moveTo>
                    <a:pt x="13754" y="0"/>
                  </a:moveTo>
                  <a:cubicBezTo>
                    <a:pt x="12386" y="629"/>
                    <a:pt x="11129" y="1331"/>
                    <a:pt x="9946" y="2107"/>
                  </a:cubicBezTo>
                  <a:lnTo>
                    <a:pt x="8541" y="3069"/>
                  </a:lnTo>
                  <a:cubicBezTo>
                    <a:pt x="8356" y="3216"/>
                    <a:pt x="8171" y="3364"/>
                    <a:pt x="7986" y="3549"/>
                  </a:cubicBezTo>
                  <a:cubicBezTo>
                    <a:pt x="7839" y="3586"/>
                    <a:pt x="7728" y="3734"/>
                    <a:pt x="7617" y="3808"/>
                  </a:cubicBezTo>
                  <a:cubicBezTo>
                    <a:pt x="6101" y="5065"/>
                    <a:pt x="4770" y="6470"/>
                    <a:pt x="3550" y="8060"/>
                  </a:cubicBezTo>
                  <a:cubicBezTo>
                    <a:pt x="3476" y="8208"/>
                    <a:pt x="3365" y="8318"/>
                    <a:pt x="3254" y="8503"/>
                  </a:cubicBezTo>
                  <a:lnTo>
                    <a:pt x="2848" y="9058"/>
                  </a:lnTo>
                  <a:cubicBezTo>
                    <a:pt x="2552" y="9501"/>
                    <a:pt x="2256" y="9982"/>
                    <a:pt x="1923" y="10463"/>
                  </a:cubicBezTo>
                  <a:cubicBezTo>
                    <a:pt x="1184" y="11720"/>
                    <a:pt x="555" y="13014"/>
                    <a:pt x="1" y="14419"/>
                  </a:cubicBezTo>
                  <a:cubicBezTo>
                    <a:pt x="7173" y="22626"/>
                    <a:pt x="20372" y="35270"/>
                    <a:pt x="29023" y="42073"/>
                  </a:cubicBezTo>
                  <a:cubicBezTo>
                    <a:pt x="30539" y="40890"/>
                    <a:pt x="31980" y="39633"/>
                    <a:pt x="33422" y="38339"/>
                  </a:cubicBezTo>
                  <a:cubicBezTo>
                    <a:pt x="33496" y="38302"/>
                    <a:pt x="33607" y="38191"/>
                    <a:pt x="33681" y="38117"/>
                  </a:cubicBezTo>
                  <a:cubicBezTo>
                    <a:pt x="33792" y="38006"/>
                    <a:pt x="33829" y="37932"/>
                    <a:pt x="33977" y="37895"/>
                  </a:cubicBezTo>
                  <a:lnTo>
                    <a:pt x="34273" y="37562"/>
                  </a:lnTo>
                  <a:cubicBezTo>
                    <a:pt x="35715" y="36231"/>
                    <a:pt x="37119" y="34789"/>
                    <a:pt x="38339" y="33311"/>
                  </a:cubicBezTo>
                  <a:lnTo>
                    <a:pt x="38672" y="32978"/>
                  </a:lnTo>
                  <a:cubicBezTo>
                    <a:pt x="38709" y="32904"/>
                    <a:pt x="38820" y="32793"/>
                    <a:pt x="38894" y="32719"/>
                  </a:cubicBezTo>
                  <a:cubicBezTo>
                    <a:pt x="39005" y="32608"/>
                    <a:pt x="39042" y="32534"/>
                    <a:pt x="39153" y="32423"/>
                  </a:cubicBezTo>
                  <a:cubicBezTo>
                    <a:pt x="40373" y="30981"/>
                    <a:pt x="41593" y="29466"/>
                    <a:pt x="42702" y="27950"/>
                  </a:cubicBezTo>
                  <a:cubicBezTo>
                    <a:pt x="35493" y="19521"/>
                    <a:pt x="22331" y="6803"/>
                    <a:pt x="13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rot="-2652023">
              <a:off x="2118802" y="2177300"/>
              <a:ext cx="1600434" cy="1579230"/>
            </a:xfrm>
            <a:custGeom>
              <a:avLst/>
              <a:gdLst/>
              <a:ahLst/>
              <a:cxnLst/>
              <a:rect l="l" t="t" r="r" b="b"/>
              <a:pathLst>
                <a:path w="36306" h="35825" extrusionOk="0">
                  <a:moveTo>
                    <a:pt x="12164" y="0"/>
                  </a:moveTo>
                  <a:cubicBezTo>
                    <a:pt x="6211" y="2514"/>
                    <a:pt x="2218" y="6618"/>
                    <a:pt x="0" y="12681"/>
                  </a:cubicBezTo>
                  <a:cubicBezTo>
                    <a:pt x="7172" y="20778"/>
                    <a:pt x="15861" y="29022"/>
                    <a:pt x="24290" y="35825"/>
                  </a:cubicBezTo>
                  <a:cubicBezTo>
                    <a:pt x="28985" y="32276"/>
                    <a:pt x="32904" y="28172"/>
                    <a:pt x="36305" y="23292"/>
                  </a:cubicBezTo>
                  <a:cubicBezTo>
                    <a:pt x="29170" y="15158"/>
                    <a:pt x="20519" y="6840"/>
                    <a:pt x="12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rot="-2652023">
              <a:off x="2155986" y="2507502"/>
              <a:ext cx="917607" cy="912669"/>
            </a:xfrm>
            <a:custGeom>
              <a:avLst/>
              <a:gdLst/>
              <a:ahLst/>
              <a:cxnLst/>
              <a:rect l="l" t="t" r="r" b="b"/>
              <a:pathLst>
                <a:path w="20816" h="20704" extrusionOk="0">
                  <a:moveTo>
                    <a:pt x="5731" y="0"/>
                  </a:moveTo>
                  <a:cubicBezTo>
                    <a:pt x="2626" y="888"/>
                    <a:pt x="777" y="2847"/>
                    <a:pt x="1" y="6026"/>
                  </a:cubicBezTo>
                  <a:cubicBezTo>
                    <a:pt x="4548" y="11091"/>
                    <a:pt x="10020" y="16304"/>
                    <a:pt x="15196" y="20704"/>
                  </a:cubicBezTo>
                  <a:cubicBezTo>
                    <a:pt x="17488" y="19077"/>
                    <a:pt x="19337" y="17155"/>
                    <a:pt x="20815" y="14752"/>
                  </a:cubicBezTo>
                  <a:cubicBezTo>
                    <a:pt x="16268" y="9687"/>
                    <a:pt x="10833" y="4437"/>
                    <a:pt x="5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rot="-2652023">
              <a:off x="2460086" y="2310517"/>
              <a:ext cx="1320117" cy="1310331"/>
            </a:xfrm>
            <a:custGeom>
              <a:avLst/>
              <a:gdLst/>
              <a:ahLst/>
              <a:cxnLst/>
              <a:rect l="l" t="t" r="r" b="b"/>
              <a:pathLst>
                <a:path w="29947" h="29725" extrusionOk="0">
                  <a:moveTo>
                    <a:pt x="12163" y="0"/>
                  </a:moveTo>
                  <a:cubicBezTo>
                    <a:pt x="6618" y="2884"/>
                    <a:pt x="2699" y="7025"/>
                    <a:pt x="0" y="12644"/>
                  </a:cubicBezTo>
                  <a:cubicBezTo>
                    <a:pt x="5324" y="19003"/>
                    <a:pt x="11350" y="24734"/>
                    <a:pt x="17931" y="29725"/>
                  </a:cubicBezTo>
                  <a:cubicBezTo>
                    <a:pt x="22478" y="26028"/>
                    <a:pt x="26434" y="21887"/>
                    <a:pt x="29946" y="17192"/>
                  </a:cubicBezTo>
                  <a:cubicBezTo>
                    <a:pt x="24659" y="10796"/>
                    <a:pt x="18670" y="5065"/>
                    <a:pt x="12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rot="-2652023">
              <a:off x="2726675" y="2518519"/>
              <a:ext cx="896403" cy="894728"/>
            </a:xfrm>
            <a:custGeom>
              <a:avLst/>
              <a:gdLst/>
              <a:ahLst/>
              <a:cxnLst/>
              <a:rect l="l" t="t" r="r" b="b"/>
              <a:pathLst>
                <a:path w="20335" h="20297" extrusionOk="0">
                  <a:moveTo>
                    <a:pt x="9650" y="0"/>
                  </a:moveTo>
                  <a:cubicBezTo>
                    <a:pt x="8837" y="518"/>
                    <a:pt x="7986" y="1072"/>
                    <a:pt x="7247" y="1664"/>
                  </a:cubicBezTo>
                  <a:cubicBezTo>
                    <a:pt x="7062" y="1812"/>
                    <a:pt x="6877" y="1959"/>
                    <a:pt x="6692" y="2144"/>
                  </a:cubicBezTo>
                  <a:cubicBezTo>
                    <a:pt x="6581" y="2218"/>
                    <a:pt x="6433" y="2329"/>
                    <a:pt x="6323" y="2403"/>
                  </a:cubicBezTo>
                  <a:cubicBezTo>
                    <a:pt x="4807" y="3660"/>
                    <a:pt x="3476" y="5028"/>
                    <a:pt x="2256" y="6655"/>
                  </a:cubicBezTo>
                  <a:cubicBezTo>
                    <a:pt x="2182" y="6766"/>
                    <a:pt x="2071" y="6877"/>
                    <a:pt x="1997" y="7024"/>
                  </a:cubicBezTo>
                  <a:cubicBezTo>
                    <a:pt x="1849" y="7209"/>
                    <a:pt x="1664" y="7394"/>
                    <a:pt x="1590" y="7579"/>
                  </a:cubicBezTo>
                  <a:cubicBezTo>
                    <a:pt x="1036" y="8355"/>
                    <a:pt x="481" y="9206"/>
                    <a:pt x="1" y="10093"/>
                  </a:cubicBezTo>
                  <a:cubicBezTo>
                    <a:pt x="3106" y="14012"/>
                    <a:pt x="6692" y="17413"/>
                    <a:pt x="10759" y="20297"/>
                  </a:cubicBezTo>
                  <a:cubicBezTo>
                    <a:pt x="11461" y="19705"/>
                    <a:pt x="12164" y="19040"/>
                    <a:pt x="12866" y="18411"/>
                  </a:cubicBezTo>
                  <a:cubicBezTo>
                    <a:pt x="13051" y="18264"/>
                    <a:pt x="13236" y="18116"/>
                    <a:pt x="13347" y="17931"/>
                  </a:cubicBezTo>
                  <a:cubicBezTo>
                    <a:pt x="13458" y="17857"/>
                    <a:pt x="13606" y="17746"/>
                    <a:pt x="13680" y="17598"/>
                  </a:cubicBezTo>
                  <a:cubicBezTo>
                    <a:pt x="15122" y="16267"/>
                    <a:pt x="16489" y="14825"/>
                    <a:pt x="17746" y="13346"/>
                  </a:cubicBezTo>
                  <a:cubicBezTo>
                    <a:pt x="17894" y="13272"/>
                    <a:pt x="17968" y="13125"/>
                    <a:pt x="18079" y="13051"/>
                  </a:cubicBezTo>
                  <a:cubicBezTo>
                    <a:pt x="18227" y="12829"/>
                    <a:pt x="18412" y="12681"/>
                    <a:pt x="18523" y="12459"/>
                  </a:cubicBezTo>
                  <a:cubicBezTo>
                    <a:pt x="19151" y="11794"/>
                    <a:pt x="19780" y="11091"/>
                    <a:pt x="20334" y="10352"/>
                  </a:cubicBezTo>
                  <a:cubicBezTo>
                    <a:pt x="17303" y="6396"/>
                    <a:pt x="13717" y="2921"/>
                    <a:pt x="9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rot="-2652023">
              <a:off x="2578509" y="3220584"/>
              <a:ext cx="262419" cy="167908"/>
            </a:xfrm>
            <a:custGeom>
              <a:avLst/>
              <a:gdLst/>
              <a:ahLst/>
              <a:cxnLst/>
              <a:rect l="l" t="t" r="r" b="b"/>
              <a:pathLst>
                <a:path w="5953" h="3809" extrusionOk="0">
                  <a:moveTo>
                    <a:pt x="370" y="1"/>
                  </a:moveTo>
                  <a:cubicBezTo>
                    <a:pt x="222" y="223"/>
                    <a:pt x="148" y="445"/>
                    <a:pt x="0" y="666"/>
                  </a:cubicBezTo>
                  <a:cubicBezTo>
                    <a:pt x="296" y="999"/>
                    <a:pt x="518" y="1295"/>
                    <a:pt x="776" y="1591"/>
                  </a:cubicBezTo>
                  <a:lnTo>
                    <a:pt x="5804" y="3809"/>
                  </a:lnTo>
                  <a:lnTo>
                    <a:pt x="5694" y="3698"/>
                  </a:lnTo>
                  <a:cubicBezTo>
                    <a:pt x="5767" y="3513"/>
                    <a:pt x="5878" y="3365"/>
                    <a:pt x="5952" y="3217"/>
                  </a:cubicBez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rot="-2652023">
              <a:off x="3148126" y="3290007"/>
              <a:ext cx="91337" cy="105973"/>
            </a:xfrm>
            <a:custGeom>
              <a:avLst/>
              <a:gdLst/>
              <a:ahLst/>
              <a:cxnLst/>
              <a:rect l="l" t="t" r="r" b="b"/>
              <a:pathLst>
                <a:path w="2072" h="2404" extrusionOk="0">
                  <a:moveTo>
                    <a:pt x="1332" y="1"/>
                  </a:moveTo>
                  <a:lnTo>
                    <a:pt x="1" y="1406"/>
                  </a:lnTo>
                  <a:cubicBezTo>
                    <a:pt x="370" y="1738"/>
                    <a:pt x="740" y="2108"/>
                    <a:pt x="1110" y="2404"/>
                  </a:cubicBezTo>
                  <a:lnTo>
                    <a:pt x="2071" y="703"/>
                  </a:lnTo>
                  <a:cubicBezTo>
                    <a:pt x="1849" y="481"/>
                    <a:pt x="1554" y="260"/>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rot="-2652023">
              <a:off x="2617294" y="2504781"/>
              <a:ext cx="179325" cy="259157"/>
            </a:xfrm>
            <a:custGeom>
              <a:avLst/>
              <a:gdLst/>
              <a:ahLst/>
              <a:cxnLst/>
              <a:rect l="l" t="t" r="r" b="b"/>
              <a:pathLst>
                <a:path w="4068" h="5879" extrusionOk="0">
                  <a:moveTo>
                    <a:pt x="703" y="0"/>
                  </a:moveTo>
                  <a:cubicBezTo>
                    <a:pt x="482" y="111"/>
                    <a:pt x="260" y="259"/>
                    <a:pt x="1" y="370"/>
                  </a:cubicBezTo>
                  <a:lnTo>
                    <a:pt x="3476" y="5879"/>
                  </a:lnTo>
                  <a:cubicBezTo>
                    <a:pt x="3624" y="5768"/>
                    <a:pt x="3809" y="5620"/>
                    <a:pt x="3957" y="5546"/>
                  </a:cubicBezTo>
                  <a:lnTo>
                    <a:pt x="4068" y="5657"/>
                  </a:lnTo>
                  <a:lnTo>
                    <a:pt x="1628" y="740"/>
                  </a:lnTo>
                  <a:cubicBezTo>
                    <a:pt x="1295" y="518"/>
                    <a:pt x="999" y="222"/>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rot="-2652023">
              <a:off x="3486057" y="2571567"/>
              <a:ext cx="192373" cy="130394"/>
            </a:xfrm>
            <a:custGeom>
              <a:avLst/>
              <a:gdLst/>
              <a:ahLst/>
              <a:cxnLst/>
              <a:rect l="l" t="t" r="r" b="b"/>
              <a:pathLst>
                <a:path w="4364" h="2958" extrusionOk="0">
                  <a:moveTo>
                    <a:pt x="1" y="0"/>
                  </a:moveTo>
                  <a:lnTo>
                    <a:pt x="1" y="0"/>
                  </a:lnTo>
                  <a:cubicBezTo>
                    <a:pt x="149" y="185"/>
                    <a:pt x="334" y="407"/>
                    <a:pt x="481" y="592"/>
                  </a:cubicBezTo>
                  <a:cubicBezTo>
                    <a:pt x="371" y="740"/>
                    <a:pt x="297" y="814"/>
                    <a:pt x="149" y="962"/>
                  </a:cubicBezTo>
                  <a:lnTo>
                    <a:pt x="3513" y="2958"/>
                  </a:lnTo>
                  <a:cubicBezTo>
                    <a:pt x="3809" y="2588"/>
                    <a:pt x="4068" y="2255"/>
                    <a:pt x="4363" y="1886"/>
                  </a:cubicBezTo>
                  <a:cubicBezTo>
                    <a:pt x="4031" y="1479"/>
                    <a:pt x="3661" y="1072"/>
                    <a:pt x="3328" y="70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rot="-2652023">
              <a:off x="3518246" y="3196346"/>
              <a:ext cx="138549" cy="189067"/>
            </a:xfrm>
            <a:custGeom>
              <a:avLst/>
              <a:gdLst/>
              <a:ahLst/>
              <a:cxnLst/>
              <a:rect l="l" t="t" r="r" b="b"/>
              <a:pathLst>
                <a:path w="3143" h="4289" extrusionOk="0">
                  <a:moveTo>
                    <a:pt x="0" y="0"/>
                  </a:moveTo>
                  <a:lnTo>
                    <a:pt x="851" y="3328"/>
                  </a:lnTo>
                  <a:lnTo>
                    <a:pt x="2071" y="4289"/>
                  </a:lnTo>
                  <a:cubicBezTo>
                    <a:pt x="2441" y="4030"/>
                    <a:pt x="2773" y="3697"/>
                    <a:pt x="3143" y="3439"/>
                  </a:cubicBezTo>
                  <a:lnTo>
                    <a:pt x="1036" y="148"/>
                  </a:lnTo>
                  <a:cubicBezTo>
                    <a:pt x="851" y="296"/>
                    <a:pt x="740" y="370"/>
                    <a:pt x="592" y="481"/>
                  </a:cubicBezTo>
                  <a:cubicBezTo>
                    <a:pt x="370" y="333"/>
                    <a:pt x="185" y="1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rot="-2652023">
              <a:off x="3136008" y="2542737"/>
              <a:ext cx="104342" cy="92924"/>
            </a:xfrm>
            <a:custGeom>
              <a:avLst/>
              <a:gdLst/>
              <a:ahLst/>
              <a:cxnLst/>
              <a:rect l="l" t="t" r="r" b="b"/>
              <a:pathLst>
                <a:path w="2367" h="2108" extrusionOk="0">
                  <a:moveTo>
                    <a:pt x="1294" y="0"/>
                  </a:moveTo>
                  <a:lnTo>
                    <a:pt x="1" y="1405"/>
                  </a:lnTo>
                  <a:lnTo>
                    <a:pt x="703" y="2108"/>
                  </a:lnTo>
                  <a:lnTo>
                    <a:pt x="2367" y="1073"/>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rot="-2652023">
              <a:off x="2583283" y="2545147"/>
              <a:ext cx="66872" cy="65241"/>
            </a:xfrm>
            <a:custGeom>
              <a:avLst/>
              <a:gdLst/>
              <a:ahLst/>
              <a:cxnLst/>
              <a:rect l="l" t="t" r="r" b="b"/>
              <a:pathLst>
                <a:path w="1517" h="1480" extrusionOk="0">
                  <a:moveTo>
                    <a:pt x="1110" y="1"/>
                  </a:moveTo>
                  <a:lnTo>
                    <a:pt x="0" y="148"/>
                  </a:lnTo>
                  <a:lnTo>
                    <a:pt x="1516" y="1479"/>
                  </a:lnTo>
                  <a:lnTo>
                    <a:pt x="1405" y="592"/>
                  </a:lnTo>
                  <a:lnTo>
                    <a:pt x="1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rot="-2652023">
              <a:off x="2591073" y="3325587"/>
              <a:ext cx="65197" cy="68503"/>
            </a:xfrm>
            <a:custGeom>
              <a:avLst/>
              <a:gdLst/>
              <a:ahLst/>
              <a:cxnLst/>
              <a:rect l="l" t="t" r="r" b="b"/>
              <a:pathLst>
                <a:path w="1479" h="1554" extrusionOk="0">
                  <a:moveTo>
                    <a:pt x="37" y="0"/>
                  </a:moveTo>
                  <a:lnTo>
                    <a:pt x="0" y="1183"/>
                  </a:lnTo>
                  <a:lnTo>
                    <a:pt x="555" y="1405"/>
                  </a:lnTo>
                  <a:lnTo>
                    <a:pt x="1479" y="1553"/>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rot="-2652023">
              <a:off x="3708371" y="2828521"/>
              <a:ext cx="249415" cy="260788"/>
            </a:xfrm>
            <a:custGeom>
              <a:avLst/>
              <a:gdLst/>
              <a:ahLst/>
              <a:cxnLst/>
              <a:rect l="l" t="t" r="r" b="b"/>
              <a:pathLst>
                <a:path w="5658" h="5916" extrusionOk="0">
                  <a:moveTo>
                    <a:pt x="5177" y="1"/>
                  </a:moveTo>
                  <a:lnTo>
                    <a:pt x="1" y="5435"/>
                  </a:lnTo>
                  <a:lnTo>
                    <a:pt x="481" y="5916"/>
                  </a:lnTo>
                  <a:lnTo>
                    <a:pt x="5657" y="481"/>
                  </a:lnTo>
                  <a:lnTo>
                    <a:pt x="5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rot="-2652023">
              <a:off x="2061143" y="3229940"/>
              <a:ext cx="100595" cy="174432"/>
            </a:xfrm>
            <a:custGeom>
              <a:avLst/>
              <a:gdLst/>
              <a:ahLst/>
              <a:cxnLst/>
              <a:rect l="l" t="t" r="r" b="b"/>
              <a:pathLst>
                <a:path w="2282" h="3957" extrusionOk="0">
                  <a:moveTo>
                    <a:pt x="1665" y="1"/>
                  </a:moveTo>
                  <a:cubicBezTo>
                    <a:pt x="1641" y="1"/>
                    <a:pt x="1615" y="6"/>
                    <a:pt x="1587" y="15"/>
                  </a:cubicBezTo>
                  <a:cubicBezTo>
                    <a:pt x="1254" y="126"/>
                    <a:pt x="256" y="2529"/>
                    <a:pt x="145" y="2788"/>
                  </a:cubicBezTo>
                  <a:cubicBezTo>
                    <a:pt x="0" y="3281"/>
                    <a:pt x="379" y="3957"/>
                    <a:pt x="763" y="3957"/>
                  </a:cubicBezTo>
                  <a:cubicBezTo>
                    <a:pt x="868" y="3957"/>
                    <a:pt x="974" y="3906"/>
                    <a:pt x="1070" y="3786"/>
                  </a:cubicBezTo>
                  <a:cubicBezTo>
                    <a:pt x="1710" y="3075"/>
                    <a:pt x="2282"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rot="-2652023">
              <a:off x="2013353" y="2582608"/>
              <a:ext cx="187568" cy="81684"/>
            </a:xfrm>
            <a:custGeom>
              <a:avLst/>
              <a:gdLst/>
              <a:ahLst/>
              <a:cxnLst/>
              <a:rect l="l" t="t" r="r" b="b"/>
              <a:pathLst>
                <a:path w="4255" h="1853" extrusionOk="0">
                  <a:moveTo>
                    <a:pt x="3042" y="1"/>
                  </a:moveTo>
                  <a:cubicBezTo>
                    <a:pt x="2958" y="1"/>
                    <a:pt x="2877" y="12"/>
                    <a:pt x="2800" y="35"/>
                  </a:cubicBezTo>
                  <a:cubicBezTo>
                    <a:pt x="2505" y="109"/>
                    <a:pt x="212" y="1219"/>
                    <a:pt x="65" y="1551"/>
                  </a:cubicBezTo>
                  <a:cubicBezTo>
                    <a:pt x="0" y="1766"/>
                    <a:pt x="231" y="1853"/>
                    <a:pt x="609" y="1853"/>
                  </a:cubicBezTo>
                  <a:cubicBezTo>
                    <a:pt x="1534" y="1853"/>
                    <a:pt x="3337" y="1332"/>
                    <a:pt x="3836" y="886"/>
                  </a:cubicBezTo>
                  <a:cubicBezTo>
                    <a:pt x="4254" y="499"/>
                    <a:pt x="3607" y="1"/>
                    <a:pt x="3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rot="-2652023">
              <a:off x="1888915" y="2781699"/>
              <a:ext cx="378134" cy="384614"/>
            </a:xfrm>
            <a:custGeom>
              <a:avLst/>
              <a:gdLst/>
              <a:ahLst/>
              <a:cxnLst/>
              <a:rect l="l" t="t" r="r" b="b"/>
              <a:pathLst>
                <a:path w="8578" h="8725" extrusionOk="0">
                  <a:moveTo>
                    <a:pt x="7730" y="1"/>
                  </a:moveTo>
                  <a:cubicBezTo>
                    <a:pt x="7564" y="1"/>
                    <a:pt x="7393" y="51"/>
                    <a:pt x="7246" y="154"/>
                  </a:cubicBezTo>
                  <a:cubicBezTo>
                    <a:pt x="4474" y="2150"/>
                    <a:pt x="2070" y="4627"/>
                    <a:pt x="222" y="7511"/>
                  </a:cubicBezTo>
                  <a:cubicBezTo>
                    <a:pt x="0" y="7881"/>
                    <a:pt x="74" y="8398"/>
                    <a:pt x="444" y="8620"/>
                  </a:cubicBezTo>
                  <a:cubicBezTo>
                    <a:pt x="562" y="8691"/>
                    <a:pt x="692" y="8724"/>
                    <a:pt x="821" y="8724"/>
                  </a:cubicBezTo>
                  <a:cubicBezTo>
                    <a:pt x="1095" y="8724"/>
                    <a:pt x="1365" y="8576"/>
                    <a:pt x="1516" y="8324"/>
                  </a:cubicBezTo>
                  <a:cubicBezTo>
                    <a:pt x="3254" y="5663"/>
                    <a:pt x="5546" y="3296"/>
                    <a:pt x="8134" y="1448"/>
                  </a:cubicBezTo>
                  <a:cubicBezTo>
                    <a:pt x="8503" y="1226"/>
                    <a:pt x="8577" y="709"/>
                    <a:pt x="8355" y="339"/>
                  </a:cubicBezTo>
                  <a:cubicBezTo>
                    <a:pt x="8222" y="116"/>
                    <a:pt x="7981" y="1"/>
                    <a:pt x="7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rot="-2652023">
              <a:off x="2032003" y="2953854"/>
              <a:ext cx="45669" cy="39497"/>
            </a:xfrm>
            <a:custGeom>
              <a:avLst/>
              <a:gdLst/>
              <a:ahLst/>
              <a:cxnLst/>
              <a:rect l="l" t="t" r="r" b="b"/>
              <a:pathLst>
                <a:path w="1036" h="896" extrusionOk="0">
                  <a:moveTo>
                    <a:pt x="678" y="1"/>
                  </a:moveTo>
                  <a:cubicBezTo>
                    <a:pt x="551" y="1"/>
                    <a:pt x="410" y="76"/>
                    <a:pt x="296" y="235"/>
                  </a:cubicBezTo>
                  <a:cubicBezTo>
                    <a:pt x="111" y="457"/>
                    <a:pt x="0" y="716"/>
                    <a:pt x="148" y="827"/>
                  </a:cubicBezTo>
                  <a:cubicBezTo>
                    <a:pt x="196" y="874"/>
                    <a:pt x="255" y="895"/>
                    <a:pt x="320" y="895"/>
                  </a:cubicBezTo>
                  <a:cubicBezTo>
                    <a:pt x="456" y="895"/>
                    <a:pt x="615" y="804"/>
                    <a:pt x="740" y="679"/>
                  </a:cubicBezTo>
                  <a:cubicBezTo>
                    <a:pt x="925" y="457"/>
                    <a:pt x="1036" y="161"/>
                    <a:pt x="888" y="87"/>
                  </a:cubicBezTo>
                  <a:cubicBezTo>
                    <a:pt x="831" y="30"/>
                    <a:pt x="757" y="1"/>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rot="-2652023">
              <a:off x="2026076" y="2975037"/>
              <a:ext cx="133700" cy="192373"/>
            </a:xfrm>
            <a:custGeom>
              <a:avLst/>
              <a:gdLst/>
              <a:ahLst/>
              <a:cxnLst/>
              <a:rect l="l" t="t" r="r" b="b"/>
              <a:pathLst>
                <a:path w="3033" h="4364" extrusionOk="0">
                  <a:moveTo>
                    <a:pt x="2441" y="1"/>
                  </a:moveTo>
                  <a:cubicBezTo>
                    <a:pt x="2626" y="260"/>
                    <a:pt x="1" y="4363"/>
                    <a:pt x="1" y="4363"/>
                  </a:cubicBezTo>
                  <a:cubicBezTo>
                    <a:pt x="1" y="4363"/>
                    <a:pt x="1332" y="2330"/>
                    <a:pt x="3033" y="555"/>
                  </a:cubicBezTo>
                  <a:cubicBezTo>
                    <a:pt x="2811" y="334"/>
                    <a:pt x="2441"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rot="-2652023">
              <a:off x="1996491" y="2805162"/>
              <a:ext cx="189111" cy="140224"/>
            </a:xfrm>
            <a:custGeom>
              <a:avLst/>
              <a:gdLst/>
              <a:ahLst/>
              <a:cxnLst/>
              <a:rect l="l" t="t" r="r" b="b"/>
              <a:pathLst>
                <a:path w="4290" h="3181" extrusionOk="0">
                  <a:moveTo>
                    <a:pt x="4290" y="1"/>
                  </a:moveTo>
                  <a:cubicBezTo>
                    <a:pt x="4289" y="1"/>
                    <a:pt x="4228" y="43"/>
                    <a:pt x="4118" y="122"/>
                  </a:cubicBezTo>
                  <a:lnTo>
                    <a:pt x="4118" y="122"/>
                  </a:lnTo>
                  <a:cubicBezTo>
                    <a:pt x="4227" y="45"/>
                    <a:pt x="4289" y="1"/>
                    <a:pt x="4290" y="1"/>
                  </a:cubicBezTo>
                  <a:close/>
                  <a:moveTo>
                    <a:pt x="4118" y="122"/>
                  </a:moveTo>
                  <a:cubicBezTo>
                    <a:pt x="3383" y="639"/>
                    <a:pt x="512" y="2635"/>
                    <a:pt x="44" y="2635"/>
                  </a:cubicBezTo>
                  <a:cubicBezTo>
                    <a:pt x="26" y="2635"/>
                    <a:pt x="12" y="2632"/>
                    <a:pt x="1" y="2626"/>
                  </a:cubicBezTo>
                  <a:lnTo>
                    <a:pt x="1" y="2626"/>
                  </a:lnTo>
                  <a:cubicBezTo>
                    <a:pt x="1" y="2626"/>
                    <a:pt x="371" y="2996"/>
                    <a:pt x="593" y="3180"/>
                  </a:cubicBezTo>
                  <a:cubicBezTo>
                    <a:pt x="1995" y="1686"/>
                    <a:pt x="3599" y="494"/>
                    <a:pt x="4118" y="1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rot="-2652023">
              <a:off x="2431815" y="3172671"/>
              <a:ext cx="70134" cy="133700"/>
            </a:xfrm>
            <a:custGeom>
              <a:avLst/>
              <a:gdLst/>
              <a:ahLst/>
              <a:cxnLst/>
              <a:rect l="l" t="t" r="r" b="b"/>
              <a:pathLst>
                <a:path w="1591" h="3033" extrusionOk="0">
                  <a:moveTo>
                    <a:pt x="1590" y="1"/>
                  </a:moveTo>
                  <a:lnTo>
                    <a:pt x="1" y="2515"/>
                  </a:lnTo>
                  <a:lnTo>
                    <a:pt x="555" y="3032"/>
                  </a:lnTo>
                  <a:lnTo>
                    <a:pt x="1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rot="-2652023">
              <a:off x="2385741" y="3172050"/>
              <a:ext cx="70090" cy="133656"/>
            </a:xfrm>
            <a:custGeom>
              <a:avLst/>
              <a:gdLst/>
              <a:ahLst/>
              <a:cxnLst/>
              <a:rect l="l" t="t" r="r" b="b"/>
              <a:pathLst>
                <a:path w="1590" h="3032" extrusionOk="0">
                  <a:moveTo>
                    <a:pt x="1590" y="0"/>
                  </a:moveTo>
                  <a:lnTo>
                    <a:pt x="0" y="2514"/>
                  </a:lnTo>
                  <a:lnTo>
                    <a:pt x="518" y="3032"/>
                  </a:lnTo>
                  <a:lnTo>
                    <a:pt x="1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rot="-2652023">
              <a:off x="2338685" y="3173091"/>
              <a:ext cx="68503" cy="133700"/>
            </a:xfrm>
            <a:custGeom>
              <a:avLst/>
              <a:gdLst/>
              <a:ahLst/>
              <a:cxnLst/>
              <a:rect l="l" t="t" r="r" b="b"/>
              <a:pathLst>
                <a:path w="1554" h="3033" extrusionOk="0">
                  <a:moveTo>
                    <a:pt x="1554" y="1"/>
                  </a:moveTo>
                  <a:lnTo>
                    <a:pt x="1" y="2515"/>
                  </a:lnTo>
                  <a:lnTo>
                    <a:pt x="518" y="3032"/>
                  </a:lnTo>
                  <a:lnTo>
                    <a:pt x="1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rot="-2652023">
              <a:off x="2398776" y="2664072"/>
              <a:ext cx="130438" cy="76658"/>
            </a:xfrm>
            <a:custGeom>
              <a:avLst/>
              <a:gdLst/>
              <a:ahLst/>
              <a:cxnLst/>
              <a:rect l="l" t="t" r="r" b="b"/>
              <a:pathLst>
                <a:path w="2959" h="1739" extrusionOk="0">
                  <a:moveTo>
                    <a:pt x="2441" y="1"/>
                  </a:moveTo>
                  <a:lnTo>
                    <a:pt x="0" y="1739"/>
                  </a:lnTo>
                  <a:lnTo>
                    <a:pt x="2958" y="519"/>
                  </a:lnTo>
                  <a:lnTo>
                    <a:pt x="2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rot="-2652023">
              <a:off x="2352717" y="2663445"/>
              <a:ext cx="130394" cy="76658"/>
            </a:xfrm>
            <a:custGeom>
              <a:avLst/>
              <a:gdLst/>
              <a:ahLst/>
              <a:cxnLst/>
              <a:rect l="l" t="t" r="r" b="b"/>
              <a:pathLst>
                <a:path w="2958" h="1739" extrusionOk="0">
                  <a:moveTo>
                    <a:pt x="2403" y="1"/>
                  </a:moveTo>
                  <a:lnTo>
                    <a:pt x="0" y="1738"/>
                  </a:lnTo>
                  <a:lnTo>
                    <a:pt x="2958" y="518"/>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rot="-2652023">
              <a:off x="2305430" y="2663961"/>
              <a:ext cx="130438" cy="76614"/>
            </a:xfrm>
            <a:custGeom>
              <a:avLst/>
              <a:gdLst/>
              <a:ahLst/>
              <a:cxnLst/>
              <a:rect l="l" t="t" r="r" b="b"/>
              <a:pathLst>
                <a:path w="2959" h="1738" extrusionOk="0">
                  <a:moveTo>
                    <a:pt x="2441" y="0"/>
                  </a:moveTo>
                  <a:lnTo>
                    <a:pt x="1" y="1738"/>
                  </a:lnTo>
                  <a:lnTo>
                    <a:pt x="2958" y="518"/>
                  </a:lnTo>
                  <a:lnTo>
                    <a:pt x="2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rot="-2652023">
              <a:off x="3709209" y="3176611"/>
              <a:ext cx="187436" cy="171170"/>
            </a:xfrm>
            <a:custGeom>
              <a:avLst/>
              <a:gdLst/>
              <a:ahLst/>
              <a:cxnLst/>
              <a:rect l="l" t="t" r="r" b="b"/>
              <a:pathLst>
                <a:path w="4252" h="3883" extrusionOk="0">
                  <a:moveTo>
                    <a:pt x="3512" y="0"/>
                  </a:moveTo>
                  <a:lnTo>
                    <a:pt x="0" y="2995"/>
                  </a:lnTo>
                  <a:lnTo>
                    <a:pt x="777" y="3882"/>
                  </a:lnTo>
                  <a:lnTo>
                    <a:pt x="4252" y="888"/>
                  </a:lnTo>
                  <a:lnTo>
                    <a:pt x="3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rot="-2652023">
              <a:off x="3717329" y="2557709"/>
              <a:ext cx="166277" cy="190698"/>
            </a:xfrm>
            <a:custGeom>
              <a:avLst/>
              <a:gdLst/>
              <a:ahLst/>
              <a:cxnLst/>
              <a:rect l="l" t="t" r="r" b="b"/>
              <a:pathLst>
                <a:path w="3772" h="4326" extrusionOk="0">
                  <a:moveTo>
                    <a:pt x="2847" y="0"/>
                  </a:moveTo>
                  <a:lnTo>
                    <a:pt x="0" y="3623"/>
                  </a:lnTo>
                  <a:lnTo>
                    <a:pt x="888" y="4326"/>
                  </a:lnTo>
                  <a:lnTo>
                    <a:pt x="3771" y="703"/>
                  </a:lnTo>
                  <a:lnTo>
                    <a:pt x="2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rot="-2652023">
              <a:off x="2006892" y="3393502"/>
              <a:ext cx="61979" cy="60348"/>
            </a:xfrm>
            <a:custGeom>
              <a:avLst/>
              <a:gdLst/>
              <a:ahLst/>
              <a:cxnLst/>
              <a:rect l="l" t="t" r="r" b="b"/>
              <a:pathLst>
                <a:path w="1406" h="1369" extrusionOk="0">
                  <a:moveTo>
                    <a:pt x="370" y="1"/>
                  </a:moveTo>
                  <a:lnTo>
                    <a:pt x="0" y="371"/>
                  </a:lnTo>
                  <a:lnTo>
                    <a:pt x="1036" y="1369"/>
                  </a:lnTo>
                  <a:lnTo>
                    <a:pt x="1405" y="999"/>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rot="-2652023">
              <a:off x="1999408" y="2486643"/>
              <a:ext cx="61935" cy="58717"/>
            </a:xfrm>
            <a:custGeom>
              <a:avLst/>
              <a:gdLst/>
              <a:ahLst/>
              <a:cxnLst/>
              <a:rect l="l" t="t" r="r" b="b"/>
              <a:pathLst>
                <a:path w="1405" h="1332" extrusionOk="0">
                  <a:moveTo>
                    <a:pt x="370" y="1"/>
                  </a:moveTo>
                  <a:lnTo>
                    <a:pt x="0" y="370"/>
                  </a:lnTo>
                  <a:lnTo>
                    <a:pt x="1035" y="1332"/>
                  </a:lnTo>
                  <a:lnTo>
                    <a:pt x="1405" y="962"/>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rot="-2652023">
              <a:off x="3648794" y="3383243"/>
              <a:ext cx="61935" cy="58717"/>
            </a:xfrm>
            <a:custGeom>
              <a:avLst/>
              <a:gdLst/>
              <a:ahLst/>
              <a:cxnLst/>
              <a:rect l="l" t="t" r="r" b="b"/>
              <a:pathLst>
                <a:path w="1405" h="1332" extrusionOk="0">
                  <a:moveTo>
                    <a:pt x="370" y="0"/>
                  </a:moveTo>
                  <a:lnTo>
                    <a:pt x="0" y="333"/>
                  </a:lnTo>
                  <a:lnTo>
                    <a:pt x="1035" y="1331"/>
                  </a:lnTo>
                  <a:lnTo>
                    <a:pt x="1405" y="962"/>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rot="-2652023">
              <a:off x="3642434" y="2473616"/>
              <a:ext cx="61979" cy="60348"/>
            </a:xfrm>
            <a:custGeom>
              <a:avLst/>
              <a:gdLst/>
              <a:ahLst/>
              <a:cxnLst/>
              <a:rect l="l" t="t" r="r" b="b"/>
              <a:pathLst>
                <a:path w="1406" h="1369" extrusionOk="0">
                  <a:moveTo>
                    <a:pt x="371" y="0"/>
                  </a:moveTo>
                  <a:lnTo>
                    <a:pt x="1" y="370"/>
                  </a:lnTo>
                  <a:lnTo>
                    <a:pt x="1036" y="1368"/>
                  </a:lnTo>
                  <a:lnTo>
                    <a:pt x="1406" y="998"/>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rot="-2652023">
              <a:off x="1872414" y="1992233"/>
              <a:ext cx="1976892" cy="1944316"/>
            </a:xfrm>
            <a:custGeom>
              <a:avLst/>
              <a:gdLst/>
              <a:ahLst/>
              <a:cxnLst/>
              <a:rect l="l" t="t" r="r" b="b"/>
              <a:pathLst>
                <a:path w="44846" h="44107" extrusionOk="0">
                  <a:moveTo>
                    <a:pt x="13790" y="0"/>
                  </a:moveTo>
                  <a:cubicBezTo>
                    <a:pt x="12385" y="592"/>
                    <a:pt x="11054" y="1294"/>
                    <a:pt x="9871" y="2034"/>
                  </a:cubicBezTo>
                  <a:cubicBezTo>
                    <a:pt x="6470" y="4141"/>
                    <a:pt x="3845" y="6877"/>
                    <a:pt x="1849" y="10352"/>
                  </a:cubicBezTo>
                  <a:cubicBezTo>
                    <a:pt x="1183" y="11572"/>
                    <a:pt x="518" y="12903"/>
                    <a:pt x="0" y="14308"/>
                  </a:cubicBezTo>
                  <a:cubicBezTo>
                    <a:pt x="7875" y="23218"/>
                    <a:pt x="21961" y="36675"/>
                    <a:pt x="31241" y="44106"/>
                  </a:cubicBezTo>
                  <a:cubicBezTo>
                    <a:pt x="32867" y="42886"/>
                    <a:pt x="34420" y="41592"/>
                    <a:pt x="35936" y="40188"/>
                  </a:cubicBezTo>
                  <a:cubicBezTo>
                    <a:pt x="37784" y="38487"/>
                    <a:pt x="39485" y="36675"/>
                    <a:pt x="41112" y="34790"/>
                  </a:cubicBezTo>
                  <a:cubicBezTo>
                    <a:pt x="42406" y="33274"/>
                    <a:pt x="43626" y="31647"/>
                    <a:pt x="44846" y="29984"/>
                  </a:cubicBezTo>
                  <a:cubicBezTo>
                    <a:pt x="37082" y="20963"/>
                    <a:pt x="23033" y="7468"/>
                    <a:pt x="13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rot="-2652023">
              <a:off x="1920837" y="2035089"/>
              <a:ext cx="1882381" cy="1856328"/>
            </a:xfrm>
            <a:custGeom>
              <a:avLst/>
              <a:gdLst/>
              <a:ahLst/>
              <a:cxnLst/>
              <a:rect l="l" t="t" r="r" b="b"/>
              <a:pathLst>
                <a:path w="42702" h="42111" extrusionOk="0">
                  <a:moveTo>
                    <a:pt x="13790" y="1"/>
                  </a:moveTo>
                  <a:cubicBezTo>
                    <a:pt x="12386" y="666"/>
                    <a:pt x="11166" y="1332"/>
                    <a:pt x="9945" y="2145"/>
                  </a:cubicBezTo>
                  <a:lnTo>
                    <a:pt x="8578" y="3106"/>
                  </a:lnTo>
                  <a:cubicBezTo>
                    <a:pt x="8393" y="3254"/>
                    <a:pt x="8171" y="3365"/>
                    <a:pt x="8023" y="3550"/>
                  </a:cubicBezTo>
                  <a:cubicBezTo>
                    <a:pt x="7875" y="3624"/>
                    <a:pt x="7727" y="3735"/>
                    <a:pt x="7653" y="3846"/>
                  </a:cubicBezTo>
                  <a:cubicBezTo>
                    <a:pt x="6101" y="5103"/>
                    <a:pt x="4770" y="6470"/>
                    <a:pt x="3550" y="8097"/>
                  </a:cubicBezTo>
                  <a:cubicBezTo>
                    <a:pt x="3476" y="8208"/>
                    <a:pt x="3402" y="8319"/>
                    <a:pt x="3291" y="8504"/>
                  </a:cubicBezTo>
                  <a:lnTo>
                    <a:pt x="2884" y="9058"/>
                  </a:lnTo>
                  <a:cubicBezTo>
                    <a:pt x="2551" y="9502"/>
                    <a:pt x="2256" y="9983"/>
                    <a:pt x="1960" y="10500"/>
                  </a:cubicBezTo>
                  <a:cubicBezTo>
                    <a:pt x="1220" y="11720"/>
                    <a:pt x="555" y="13014"/>
                    <a:pt x="0" y="14419"/>
                  </a:cubicBezTo>
                  <a:cubicBezTo>
                    <a:pt x="7173" y="22627"/>
                    <a:pt x="20408" y="35308"/>
                    <a:pt x="29022" y="42110"/>
                  </a:cubicBezTo>
                  <a:cubicBezTo>
                    <a:pt x="30575" y="40890"/>
                    <a:pt x="31980" y="39633"/>
                    <a:pt x="33422" y="38339"/>
                  </a:cubicBezTo>
                  <a:cubicBezTo>
                    <a:pt x="33533" y="38302"/>
                    <a:pt x="33607" y="38228"/>
                    <a:pt x="33718" y="38117"/>
                  </a:cubicBezTo>
                  <a:cubicBezTo>
                    <a:pt x="33792" y="38043"/>
                    <a:pt x="33829" y="37933"/>
                    <a:pt x="33976" y="37896"/>
                  </a:cubicBezTo>
                  <a:lnTo>
                    <a:pt x="34309" y="37563"/>
                  </a:lnTo>
                  <a:cubicBezTo>
                    <a:pt x="35751" y="36232"/>
                    <a:pt x="37119" y="34790"/>
                    <a:pt x="38376" y="33311"/>
                  </a:cubicBezTo>
                  <a:lnTo>
                    <a:pt x="38709" y="32978"/>
                  </a:lnTo>
                  <a:cubicBezTo>
                    <a:pt x="38746" y="32905"/>
                    <a:pt x="38820" y="32794"/>
                    <a:pt x="38931" y="32720"/>
                  </a:cubicBezTo>
                  <a:cubicBezTo>
                    <a:pt x="39004" y="32609"/>
                    <a:pt x="39078" y="32535"/>
                    <a:pt x="39152" y="32424"/>
                  </a:cubicBezTo>
                  <a:cubicBezTo>
                    <a:pt x="40409" y="31019"/>
                    <a:pt x="41592" y="29466"/>
                    <a:pt x="42702" y="27950"/>
                  </a:cubicBezTo>
                  <a:cubicBezTo>
                    <a:pt x="35492" y="19558"/>
                    <a:pt x="22331" y="6840"/>
                    <a:pt x="13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rot="-2652023">
              <a:off x="1917952" y="2175296"/>
              <a:ext cx="1598803" cy="1577643"/>
            </a:xfrm>
            <a:custGeom>
              <a:avLst/>
              <a:gdLst/>
              <a:ahLst/>
              <a:cxnLst/>
              <a:rect l="l" t="t" r="r" b="b"/>
              <a:pathLst>
                <a:path w="36269" h="35789" extrusionOk="0">
                  <a:moveTo>
                    <a:pt x="12164" y="1"/>
                  </a:moveTo>
                  <a:cubicBezTo>
                    <a:pt x="6175" y="2478"/>
                    <a:pt x="2219" y="6619"/>
                    <a:pt x="1" y="12645"/>
                  </a:cubicBezTo>
                  <a:cubicBezTo>
                    <a:pt x="7173" y="20741"/>
                    <a:pt x="15861" y="29023"/>
                    <a:pt x="24253" y="35789"/>
                  </a:cubicBezTo>
                  <a:cubicBezTo>
                    <a:pt x="28986" y="32239"/>
                    <a:pt x="32905" y="28136"/>
                    <a:pt x="36269" y="23292"/>
                  </a:cubicBezTo>
                  <a:cubicBezTo>
                    <a:pt x="29171" y="15159"/>
                    <a:pt x="20519" y="6840"/>
                    <a:pt x="12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rot="-2652023">
              <a:off x="1952974" y="2504083"/>
              <a:ext cx="919194" cy="912714"/>
            </a:xfrm>
            <a:custGeom>
              <a:avLst/>
              <a:gdLst/>
              <a:ahLst/>
              <a:cxnLst/>
              <a:rect l="l" t="t" r="r" b="b"/>
              <a:pathLst>
                <a:path w="20852" h="20705" extrusionOk="0">
                  <a:moveTo>
                    <a:pt x="5731" y="1"/>
                  </a:moveTo>
                  <a:cubicBezTo>
                    <a:pt x="2625" y="888"/>
                    <a:pt x="777" y="2885"/>
                    <a:pt x="0" y="6064"/>
                  </a:cubicBezTo>
                  <a:cubicBezTo>
                    <a:pt x="4585" y="11092"/>
                    <a:pt x="10020" y="16342"/>
                    <a:pt x="15195" y="20704"/>
                  </a:cubicBezTo>
                  <a:cubicBezTo>
                    <a:pt x="17525" y="19115"/>
                    <a:pt x="19373" y="17155"/>
                    <a:pt x="20852" y="14752"/>
                  </a:cubicBezTo>
                  <a:cubicBezTo>
                    <a:pt x="16268" y="9724"/>
                    <a:pt x="10870" y="4437"/>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rot="-2652023">
              <a:off x="2258452" y="2306582"/>
              <a:ext cx="1320117" cy="1310331"/>
            </a:xfrm>
            <a:custGeom>
              <a:avLst/>
              <a:gdLst/>
              <a:ahLst/>
              <a:cxnLst/>
              <a:rect l="l" t="t" r="r" b="b"/>
              <a:pathLst>
                <a:path w="29947" h="29725" extrusionOk="0">
                  <a:moveTo>
                    <a:pt x="12164" y="0"/>
                  </a:moveTo>
                  <a:cubicBezTo>
                    <a:pt x="6618" y="2921"/>
                    <a:pt x="2662" y="7024"/>
                    <a:pt x="1" y="12681"/>
                  </a:cubicBezTo>
                  <a:cubicBezTo>
                    <a:pt x="5324" y="19003"/>
                    <a:pt x="11314" y="24733"/>
                    <a:pt x="17931" y="29724"/>
                  </a:cubicBezTo>
                  <a:cubicBezTo>
                    <a:pt x="22442" y="26027"/>
                    <a:pt x="26435" y="21924"/>
                    <a:pt x="29947" y="17191"/>
                  </a:cubicBezTo>
                  <a:cubicBezTo>
                    <a:pt x="24623" y="10832"/>
                    <a:pt x="18671" y="5102"/>
                    <a:pt x="1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rot="-2652023">
              <a:off x="2525632" y="2515931"/>
              <a:ext cx="896359" cy="893141"/>
            </a:xfrm>
            <a:custGeom>
              <a:avLst/>
              <a:gdLst/>
              <a:ahLst/>
              <a:cxnLst/>
              <a:rect l="l" t="t" r="r" b="b"/>
              <a:pathLst>
                <a:path w="20334" h="20261" extrusionOk="0">
                  <a:moveTo>
                    <a:pt x="9649" y="1"/>
                  </a:moveTo>
                  <a:cubicBezTo>
                    <a:pt x="8799" y="481"/>
                    <a:pt x="7986" y="1036"/>
                    <a:pt x="7246" y="1664"/>
                  </a:cubicBezTo>
                  <a:cubicBezTo>
                    <a:pt x="7061" y="1775"/>
                    <a:pt x="6877" y="1923"/>
                    <a:pt x="6692" y="2108"/>
                  </a:cubicBezTo>
                  <a:cubicBezTo>
                    <a:pt x="6544" y="2219"/>
                    <a:pt x="6396" y="2293"/>
                    <a:pt x="6322" y="2367"/>
                  </a:cubicBezTo>
                  <a:cubicBezTo>
                    <a:pt x="4806" y="3624"/>
                    <a:pt x="3438" y="5029"/>
                    <a:pt x="2255" y="6655"/>
                  </a:cubicBezTo>
                  <a:cubicBezTo>
                    <a:pt x="2144" y="6729"/>
                    <a:pt x="2070" y="6877"/>
                    <a:pt x="1960" y="7025"/>
                  </a:cubicBezTo>
                  <a:cubicBezTo>
                    <a:pt x="1812" y="7210"/>
                    <a:pt x="1664" y="7358"/>
                    <a:pt x="1553" y="7580"/>
                  </a:cubicBezTo>
                  <a:cubicBezTo>
                    <a:pt x="998" y="8356"/>
                    <a:pt x="444" y="9169"/>
                    <a:pt x="0" y="10057"/>
                  </a:cubicBezTo>
                  <a:cubicBezTo>
                    <a:pt x="3069" y="13975"/>
                    <a:pt x="6692" y="17414"/>
                    <a:pt x="10759" y="20261"/>
                  </a:cubicBezTo>
                  <a:cubicBezTo>
                    <a:pt x="11461" y="19669"/>
                    <a:pt x="12126" y="19040"/>
                    <a:pt x="12829" y="18375"/>
                  </a:cubicBezTo>
                  <a:cubicBezTo>
                    <a:pt x="13014" y="18227"/>
                    <a:pt x="13199" y="18116"/>
                    <a:pt x="13346" y="17931"/>
                  </a:cubicBezTo>
                  <a:cubicBezTo>
                    <a:pt x="13420" y="17820"/>
                    <a:pt x="13568" y="17746"/>
                    <a:pt x="13679" y="17599"/>
                  </a:cubicBezTo>
                  <a:cubicBezTo>
                    <a:pt x="15084" y="16268"/>
                    <a:pt x="16489" y="14826"/>
                    <a:pt x="17746" y="13347"/>
                  </a:cubicBezTo>
                  <a:cubicBezTo>
                    <a:pt x="17857" y="13236"/>
                    <a:pt x="17968" y="13125"/>
                    <a:pt x="18042" y="13014"/>
                  </a:cubicBezTo>
                  <a:cubicBezTo>
                    <a:pt x="18190" y="12829"/>
                    <a:pt x="18375" y="12645"/>
                    <a:pt x="18522" y="12460"/>
                  </a:cubicBezTo>
                  <a:cubicBezTo>
                    <a:pt x="19114" y="11757"/>
                    <a:pt x="19779" y="11055"/>
                    <a:pt x="20334" y="10352"/>
                  </a:cubicBezTo>
                  <a:cubicBezTo>
                    <a:pt x="17265" y="6360"/>
                    <a:pt x="13716" y="2884"/>
                    <a:pt x="9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rot="-2652023">
              <a:off x="2376043" y="3216986"/>
              <a:ext cx="264050" cy="169539"/>
            </a:xfrm>
            <a:custGeom>
              <a:avLst/>
              <a:gdLst/>
              <a:ahLst/>
              <a:cxnLst/>
              <a:rect l="l" t="t" r="r" b="b"/>
              <a:pathLst>
                <a:path w="5990" h="3846" extrusionOk="0">
                  <a:moveTo>
                    <a:pt x="407" y="1"/>
                  </a:moveTo>
                  <a:cubicBezTo>
                    <a:pt x="259" y="222"/>
                    <a:pt x="149" y="481"/>
                    <a:pt x="1" y="703"/>
                  </a:cubicBezTo>
                  <a:cubicBezTo>
                    <a:pt x="296" y="1036"/>
                    <a:pt x="518" y="1294"/>
                    <a:pt x="814" y="1627"/>
                  </a:cubicBezTo>
                  <a:lnTo>
                    <a:pt x="5842" y="3845"/>
                  </a:lnTo>
                  <a:lnTo>
                    <a:pt x="5694" y="3698"/>
                  </a:lnTo>
                  <a:cubicBezTo>
                    <a:pt x="5805" y="3513"/>
                    <a:pt x="5879" y="3365"/>
                    <a:pt x="5990" y="3254"/>
                  </a:cubicBez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rot="-2652023">
              <a:off x="2946267" y="3287795"/>
              <a:ext cx="92924" cy="105973"/>
            </a:xfrm>
            <a:custGeom>
              <a:avLst/>
              <a:gdLst/>
              <a:ahLst/>
              <a:cxnLst/>
              <a:rect l="l" t="t" r="r" b="b"/>
              <a:pathLst>
                <a:path w="2108" h="2404" extrusionOk="0">
                  <a:moveTo>
                    <a:pt x="1368" y="0"/>
                  </a:moveTo>
                  <a:lnTo>
                    <a:pt x="0" y="1368"/>
                  </a:lnTo>
                  <a:cubicBezTo>
                    <a:pt x="370" y="1701"/>
                    <a:pt x="740" y="2071"/>
                    <a:pt x="1109" y="2403"/>
                  </a:cubicBezTo>
                  <a:lnTo>
                    <a:pt x="2108" y="703"/>
                  </a:lnTo>
                  <a:cubicBezTo>
                    <a:pt x="1849" y="444"/>
                    <a:pt x="1590" y="222"/>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rot="-2652023">
              <a:off x="2415691" y="2500815"/>
              <a:ext cx="179325" cy="259157"/>
            </a:xfrm>
            <a:custGeom>
              <a:avLst/>
              <a:gdLst/>
              <a:ahLst/>
              <a:cxnLst/>
              <a:rect l="l" t="t" r="r" b="b"/>
              <a:pathLst>
                <a:path w="4068" h="5879" extrusionOk="0">
                  <a:moveTo>
                    <a:pt x="703" y="0"/>
                  </a:moveTo>
                  <a:cubicBezTo>
                    <a:pt x="444" y="148"/>
                    <a:pt x="222" y="296"/>
                    <a:pt x="0" y="370"/>
                  </a:cubicBezTo>
                  <a:lnTo>
                    <a:pt x="3476" y="5878"/>
                  </a:lnTo>
                  <a:cubicBezTo>
                    <a:pt x="3587" y="5767"/>
                    <a:pt x="3772" y="5657"/>
                    <a:pt x="3919" y="5546"/>
                  </a:cubicBezTo>
                  <a:lnTo>
                    <a:pt x="4067" y="5693"/>
                  </a:lnTo>
                  <a:lnTo>
                    <a:pt x="1627" y="739"/>
                  </a:lnTo>
                  <a:cubicBezTo>
                    <a:pt x="1294" y="518"/>
                    <a:pt x="962" y="259"/>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rot="-2652023">
              <a:off x="3284677" y="2568148"/>
              <a:ext cx="190698" cy="130438"/>
            </a:xfrm>
            <a:custGeom>
              <a:avLst/>
              <a:gdLst/>
              <a:ahLst/>
              <a:cxnLst/>
              <a:rect l="l" t="t" r="r" b="b"/>
              <a:pathLst>
                <a:path w="4326" h="2959" extrusionOk="0">
                  <a:moveTo>
                    <a:pt x="0" y="1"/>
                  </a:moveTo>
                  <a:lnTo>
                    <a:pt x="0" y="1"/>
                  </a:lnTo>
                  <a:cubicBezTo>
                    <a:pt x="148" y="186"/>
                    <a:pt x="333" y="445"/>
                    <a:pt x="444" y="629"/>
                  </a:cubicBezTo>
                  <a:cubicBezTo>
                    <a:pt x="370" y="740"/>
                    <a:pt x="259" y="851"/>
                    <a:pt x="148" y="999"/>
                  </a:cubicBezTo>
                  <a:lnTo>
                    <a:pt x="3513" y="2959"/>
                  </a:lnTo>
                  <a:cubicBezTo>
                    <a:pt x="3771" y="2589"/>
                    <a:pt x="4067" y="2256"/>
                    <a:pt x="4326" y="1923"/>
                  </a:cubicBezTo>
                  <a:cubicBezTo>
                    <a:pt x="4030" y="1480"/>
                    <a:pt x="3660" y="1073"/>
                    <a:pt x="3328" y="70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rot="-2652023">
              <a:off x="3317765" y="3193511"/>
              <a:ext cx="138549" cy="189111"/>
            </a:xfrm>
            <a:custGeom>
              <a:avLst/>
              <a:gdLst/>
              <a:ahLst/>
              <a:cxnLst/>
              <a:rect l="l" t="t" r="r" b="b"/>
              <a:pathLst>
                <a:path w="3143" h="4290" extrusionOk="0">
                  <a:moveTo>
                    <a:pt x="0" y="1"/>
                  </a:moveTo>
                  <a:lnTo>
                    <a:pt x="813" y="3328"/>
                  </a:lnTo>
                  <a:lnTo>
                    <a:pt x="2070" y="4289"/>
                  </a:lnTo>
                  <a:cubicBezTo>
                    <a:pt x="2440" y="4031"/>
                    <a:pt x="2773" y="3698"/>
                    <a:pt x="3143" y="3402"/>
                  </a:cubicBezTo>
                  <a:lnTo>
                    <a:pt x="998" y="149"/>
                  </a:lnTo>
                  <a:cubicBezTo>
                    <a:pt x="813" y="260"/>
                    <a:pt x="739" y="371"/>
                    <a:pt x="592" y="445"/>
                  </a:cubicBezTo>
                  <a:cubicBezTo>
                    <a:pt x="370" y="334"/>
                    <a:pt x="185" y="1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rot="-2652023">
              <a:off x="2935205" y="2540740"/>
              <a:ext cx="102711" cy="91293"/>
            </a:xfrm>
            <a:custGeom>
              <a:avLst/>
              <a:gdLst/>
              <a:ahLst/>
              <a:cxnLst/>
              <a:rect l="l" t="t" r="r" b="b"/>
              <a:pathLst>
                <a:path w="2330" h="2071" extrusionOk="0">
                  <a:moveTo>
                    <a:pt x="1294" y="0"/>
                  </a:moveTo>
                  <a:lnTo>
                    <a:pt x="0" y="1368"/>
                  </a:lnTo>
                  <a:lnTo>
                    <a:pt x="666" y="2070"/>
                  </a:lnTo>
                  <a:lnTo>
                    <a:pt x="2329" y="1035"/>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rot="-2652023">
              <a:off x="2382770" y="2542387"/>
              <a:ext cx="66872" cy="65197"/>
            </a:xfrm>
            <a:custGeom>
              <a:avLst/>
              <a:gdLst/>
              <a:ahLst/>
              <a:cxnLst/>
              <a:rect l="l" t="t" r="r" b="b"/>
              <a:pathLst>
                <a:path w="1517" h="1479" extrusionOk="0">
                  <a:moveTo>
                    <a:pt x="1110" y="0"/>
                  </a:moveTo>
                  <a:lnTo>
                    <a:pt x="1" y="111"/>
                  </a:lnTo>
                  <a:lnTo>
                    <a:pt x="1517" y="1479"/>
                  </a:lnTo>
                  <a:lnTo>
                    <a:pt x="1369" y="592"/>
                  </a:lnTo>
                  <a:lnTo>
                    <a:pt x="1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rot="-2652023">
              <a:off x="2352863" y="2415454"/>
              <a:ext cx="153228" cy="114877"/>
            </a:xfrm>
            <a:custGeom>
              <a:avLst/>
              <a:gdLst/>
              <a:ahLst/>
              <a:cxnLst/>
              <a:rect l="l" t="t" r="r" b="b"/>
              <a:pathLst>
                <a:path w="3476" h="2606" extrusionOk="0">
                  <a:moveTo>
                    <a:pt x="2403" y="1"/>
                  </a:moveTo>
                  <a:cubicBezTo>
                    <a:pt x="2174" y="1"/>
                    <a:pt x="1941" y="67"/>
                    <a:pt x="1738" y="203"/>
                  </a:cubicBezTo>
                  <a:lnTo>
                    <a:pt x="740" y="831"/>
                  </a:lnTo>
                  <a:cubicBezTo>
                    <a:pt x="185" y="1201"/>
                    <a:pt x="0" y="1940"/>
                    <a:pt x="370" y="2495"/>
                  </a:cubicBezTo>
                  <a:lnTo>
                    <a:pt x="481" y="2606"/>
                  </a:lnTo>
                  <a:lnTo>
                    <a:pt x="3476" y="646"/>
                  </a:lnTo>
                  <a:lnTo>
                    <a:pt x="3365" y="572"/>
                  </a:lnTo>
                  <a:cubicBezTo>
                    <a:pt x="3177" y="198"/>
                    <a:pt x="2797"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rot="-2652023">
              <a:off x="2388801" y="3324142"/>
              <a:ext cx="65241" cy="66872"/>
            </a:xfrm>
            <a:custGeom>
              <a:avLst/>
              <a:gdLst/>
              <a:ahLst/>
              <a:cxnLst/>
              <a:rect l="l" t="t" r="r" b="b"/>
              <a:pathLst>
                <a:path w="1480" h="1517" extrusionOk="0">
                  <a:moveTo>
                    <a:pt x="38" y="1"/>
                  </a:moveTo>
                  <a:lnTo>
                    <a:pt x="1" y="1147"/>
                  </a:lnTo>
                  <a:lnTo>
                    <a:pt x="555" y="1369"/>
                  </a:lnTo>
                  <a:lnTo>
                    <a:pt x="1479" y="1517"/>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rot="-2652023">
              <a:off x="2377252" y="3395667"/>
              <a:ext cx="117390" cy="145338"/>
            </a:xfrm>
            <a:custGeom>
              <a:avLst/>
              <a:gdLst/>
              <a:ahLst/>
              <a:cxnLst/>
              <a:rect l="l" t="t" r="r" b="b"/>
              <a:pathLst>
                <a:path w="2663" h="3297" extrusionOk="0">
                  <a:moveTo>
                    <a:pt x="1945" y="0"/>
                  </a:moveTo>
                  <a:cubicBezTo>
                    <a:pt x="1528" y="0"/>
                    <a:pt x="1117" y="213"/>
                    <a:pt x="925" y="598"/>
                  </a:cubicBezTo>
                  <a:lnTo>
                    <a:pt x="296" y="1596"/>
                  </a:lnTo>
                  <a:cubicBezTo>
                    <a:pt x="0" y="2150"/>
                    <a:pt x="185" y="2927"/>
                    <a:pt x="740" y="3223"/>
                  </a:cubicBezTo>
                  <a:lnTo>
                    <a:pt x="814" y="3296"/>
                  </a:lnTo>
                  <a:lnTo>
                    <a:pt x="2662" y="228"/>
                  </a:lnTo>
                  <a:lnTo>
                    <a:pt x="2588" y="191"/>
                  </a:lnTo>
                  <a:cubicBezTo>
                    <a:pt x="2394" y="62"/>
                    <a:pt x="216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rot="-2652023">
              <a:off x="3704081" y="2829303"/>
              <a:ext cx="251002" cy="259157"/>
            </a:xfrm>
            <a:custGeom>
              <a:avLst/>
              <a:gdLst/>
              <a:ahLst/>
              <a:cxnLst/>
              <a:rect l="l" t="t" r="r" b="b"/>
              <a:pathLst>
                <a:path w="5694" h="5879" extrusionOk="0">
                  <a:moveTo>
                    <a:pt x="5176" y="0"/>
                  </a:moveTo>
                  <a:lnTo>
                    <a:pt x="0" y="5398"/>
                  </a:lnTo>
                  <a:lnTo>
                    <a:pt x="518" y="5879"/>
                  </a:lnTo>
                  <a:lnTo>
                    <a:pt x="5694" y="481"/>
                  </a:lnTo>
                  <a:lnTo>
                    <a:pt x="5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rot="-2652023">
              <a:off x="1860278" y="3227899"/>
              <a:ext cx="98743" cy="172977"/>
            </a:xfrm>
            <a:custGeom>
              <a:avLst/>
              <a:gdLst/>
              <a:ahLst/>
              <a:cxnLst/>
              <a:rect l="l" t="t" r="r" b="b"/>
              <a:pathLst>
                <a:path w="2240" h="3924" extrusionOk="0">
                  <a:moveTo>
                    <a:pt x="1639" y="0"/>
                  </a:moveTo>
                  <a:cubicBezTo>
                    <a:pt x="1612" y="0"/>
                    <a:pt x="1582" y="6"/>
                    <a:pt x="1551" y="19"/>
                  </a:cubicBezTo>
                  <a:cubicBezTo>
                    <a:pt x="1255" y="93"/>
                    <a:pt x="220" y="2496"/>
                    <a:pt x="146" y="2792"/>
                  </a:cubicBezTo>
                  <a:cubicBezTo>
                    <a:pt x="1" y="3255"/>
                    <a:pt x="356" y="3924"/>
                    <a:pt x="748" y="3924"/>
                  </a:cubicBezTo>
                  <a:cubicBezTo>
                    <a:pt x="856" y="3924"/>
                    <a:pt x="966" y="3873"/>
                    <a:pt x="1070" y="3753"/>
                  </a:cubicBezTo>
                  <a:cubicBezTo>
                    <a:pt x="1672" y="3045"/>
                    <a:pt x="2239"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rot="-2652023">
              <a:off x="1811759" y="2578728"/>
              <a:ext cx="187392" cy="81728"/>
            </a:xfrm>
            <a:custGeom>
              <a:avLst/>
              <a:gdLst/>
              <a:ahLst/>
              <a:cxnLst/>
              <a:rect l="l" t="t" r="r" b="b"/>
              <a:pathLst>
                <a:path w="4251" h="1854" extrusionOk="0">
                  <a:moveTo>
                    <a:pt x="3042" y="0"/>
                  </a:moveTo>
                  <a:cubicBezTo>
                    <a:pt x="2958" y="0"/>
                    <a:pt x="2877" y="11"/>
                    <a:pt x="2801" y="35"/>
                  </a:cubicBezTo>
                  <a:cubicBezTo>
                    <a:pt x="2505" y="146"/>
                    <a:pt x="176" y="1255"/>
                    <a:pt x="65" y="1551"/>
                  </a:cubicBezTo>
                  <a:cubicBezTo>
                    <a:pt x="0" y="1766"/>
                    <a:pt x="231" y="1853"/>
                    <a:pt x="608" y="1853"/>
                  </a:cubicBezTo>
                  <a:cubicBezTo>
                    <a:pt x="1524" y="1853"/>
                    <a:pt x="3302" y="1341"/>
                    <a:pt x="3799" y="922"/>
                  </a:cubicBezTo>
                  <a:cubicBezTo>
                    <a:pt x="4250" y="503"/>
                    <a:pt x="360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rot="-2652023">
              <a:off x="1686342" y="2779071"/>
              <a:ext cx="379765" cy="384085"/>
            </a:xfrm>
            <a:custGeom>
              <a:avLst/>
              <a:gdLst/>
              <a:ahLst/>
              <a:cxnLst/>
              <a:rect l="l" t="t" r="r" b="b"/>
              <a:pathLst>
                <a:path w="8615" h="8713" extrusionOk="0">
                  <a:moveTo>
                    <a:pt x="7723" y="0"/>
                  </a:moveTo>
                  <a:cubicBezTo>
                    <a:pt x="7559" y="0"/>
                    <a:pt x="7392" y="54"/>
                    <a:pt x="7247" y="169"/>
                  </a:cubicBezTo>
                  <a:cubicBezTo>
                    <a:pt x="4474" y="2129"/>
                    <a:pt x="2071" y="4643"/>
                    <a:pt x="222" y="7490"/>
                  </a:cubicBezTo>
                  <a:cubicBezTo>
                    <a:pt x="1" y="7859"/>
                    <a:pt x="112" y="8377"/>
                    <a:pt x="481" y="8599"/>
                  </a:cubicBezTo>
                  <a:cubicBezTo>
                    <a:pt x="609" y="8676"/>
                    <a:pt x="747" y="8713"/>
                    <a:pt x="880" y="8713"/>
                  </a:cubicBezTo>
                  <a:cubicBezTo>
                    <a:pt x="1132" y="8713"/>
                    <a:pt x="1372" y="8582"/>
                    <a:pt x="1516" y="8340"/>
                  </a:cubicBezTo>
                  <a:cubicBezTo>
                    <a:pt x="3291" y="5641"/>
                    <a:pt x="5546" y="3312"/>
                    <a:pt x="8134" y="1463"/>
                  </a:cubicBezTo>
                  <a:cubicBezTo>
                    <a:pt x="8504" y="1205"/>
                    <a:pt x="8615" y="724"/>
                    <a:pt x="8356" y="354"/>
                  </a:cubicBezTo>
                  <a:cubicBezTo>
                    <a:pt x="8221" y="129"/>
                    <a:pt x="7977" y="0"/>
                    <a:pt x="7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rot="-2652023">
              <a:off x="1831131" y="2951400"/>
              <a:ext cx="44082" cy="38748"/>
            </a:xfrm>
            <a:custGeom>
              <a:avLst/>
              <a:gdLst/>
              <a:ahLst/>
              <a:cxnLst/>
              <a:rect l="l" t="t" r="r" b="b"/>
              <a:pathLst>
                <a:path w="1000" h="879" extrusionOk="0">
                  <a:moveTo>
                    <a:pt x="674" y="0"/>
                  </a:moveTo>
                  <a:cubicBezTo>
                    <a:pt x="542" y="0"/>
                    <a:pt x="378" y="66"/>
                    <a:pt x="260" y="209"/>
                  </a:cubicBezTo>
                  <a:cubicBezTo>
                    <a:pt x="75" y="430"/>
                    <a:pt x="1" y="726"/>
                    <a:pt x="112" y="800"/>
                  </a:cubicBezTo>
                  <a:cubicBezTo>
                    <a:pt x="166" y="854"/>
                    <a:pt x="240" y="879"/>
                    <a:pt x="322" y="879"/>
                  </a:cubicBezTo>
                  <a:cubicBezTo>
                    <a:pt x="462" y="879"/>
                    <a:pt x="623" y="806"/>
                    <a:pt x="740" y="689"/>
                  </a:cubicBezTo>
                  <a:cubicBezTo>
                    <a:pt x="925" y="430"/>
                    <a:pt x="999" y="172"/>
                    <a:pt x="851" y="61"/>
                  </a:cubicBezTo>
                  <a:cubicBezTo>
                    <a:pt x="811" y="21"/>
                    <a:pt x="748"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rot="-2652023">
              <a:off x="1823626" y="2971415"/>
              <a:ext cx="135331" cy="193960"/>
            </a:xfrm>
            <a:custGeom>
              <a:avLst/>
              <a:gdLst/>
              <a:ahLst/>
              <a:cxnLst/>
              <a:rect l="l" t="t" r="r" b="b"/>
              <a:pathLst>
                <a:path w="3070" h="4400" extrusionOk="0">
                  <a:moveTo>
                    <a:pt x="2441" y="0"/>
                  </a:moveTo>
                  <a:cubicBezTo>
                    <a:pt x="2625" y="296"/>
                    <a:pt x="0" y="4400"/>
                    <a:pt x="0" y="4400"/>
                  </a:cubicBezTo>
                  <a:cubicBezTo>
                    <a:pt x="0" y="4400"/>
                    <a:pt x="1331" y="2367"/>
                    <a:pt x="3069" y="555"/>
                  </a:cubicBezTo>
                  <a:cubicBezTo>
                    <a:pt x="2810" y="333"/>
                    <a:pt x="2441" y="1"/>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rot="-2652023">
              <a:off x="1793488" y="2801765"/>
              <a:ext cx="190742" cy="140224"/>
            </a:xfrm>
            <a:custGeom>
              <a:avLst/>
              <a:gdLst/>
              <a:ahLst/>
              <a:cxnLst/>
              <a:rect l="l" t="t" r="r" b="b"/>
              <a:pathLst>
                <a:path w="4327" h="3181" extrusionOk="0">
                  <a:moveTo>
                    <a:pt x="4326" y="1"/>
                  </a:moveTo>
                  <a:cubicBezTo>
                    <a:pt x="4311" y="11"/>
                    <a:pt x="583" y="2634"/>
                    <a:pt x="43" y="2634"/>
                  </a:cubicBezTo>
                  <a:cubicBezTo>
                    <a:pt x="25" y="2634"/>
                    <a:pt x="11" y="2631"/>
                    <a:pt x="1" y="2625"/>
                  </a:cubicBezTo>
                  <a:lnTo>
                    <a:pt x="1" y="2625"/>
                  </a:lnTo>
                  <a:cubicBezTo>
                    <a:pt x="1" y="2626"/>
                    <a:pt x="370" y="2995"/>
                    <a:pt x="629" y="3180"/>
                  </a:cubicBezTo>
                  <a:cubicBezTo>
                    <a:pt x="2325" y="1410"/>
                    <a:pt x="4315" y="8"/>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rot="-2652023">
              <a:off x="2231003" y="3170696"/>
              <a:ext cx="68459" cy="132025"/>
            </a:xfrm>
            <a:custGeom>
              <a:avLst/>
              <a:gdLst/>
              <a:ahLst/>
              <a:cxnLst/>
              <a:rect l="l" t="t" r="r" b="b"/>
              <a:pathLst>
                <a:path w="1553" h="2995" extrusionOk="0">
                  <a:moveTo>
                    <a:pt x="1553" y="0"/>
                  </a:moveTo>
                  <a:lnTo>
                    <a:pt x="0" y="2477"/>
                  </a:lnTo>
                  <a:lnTo>
                    <a:pt x="555" y="2995"/>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rot="-2652023">
              <a:off x="2184885" y="3170031"/>
              <a:ext cx="68503" cy="132069"/>
            </a:xfrm>
            <a:custGeom>
              <a:avLst/>
              <a:gdLst/>
              <a:ahLst/>
              <a:cxnLst/>
              <a:rect l="l" t="t" r="r" b="b"/>
              <a:pathLst>
                <a:path w="1554" h="2996" extrusionOk="0">
                  <a:moveTo>
                    <a:pt x="1554" y="1"/>
                  </a:moveTo>
                  <a:lnTo>
                    <a:pt x="1" y="2478"/>
                  </a:lnTo>
                  <a:lnTo>
                    <a:pt x="481" y="2995"/>
                  </a:lnTo>
                  <a:lnTo>
                    <a:pt x="1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rot="-2652023">
              <a:off x="2136235" y="3171100"/>
              <a:ext cx="70134" cy="132025"/>
            </a:xfrm>
            <a:custGeom>
              <a:avLst/>
              <a:gdLst/>
              <a:ahLst/>
              <a:cxnLst/>
              <a:rect l="l" t="t" r="r" b="b"/>
              <a:pathLst>
                <a:path w="1591" h="2995" extrusionOk="0">
                  <a:moveTo>
                    <a:pt x="1590" y="0"/>
                  </a:moveTo>
                  <a:lnTo>
                    <a:pt x="0" y="2477"/>
                  </a:lnTo>
                  <a:lnTo>
                    <a:pt x="518" y="2995"/>
                  </a:lnTo>
                  <a:lnTo>
                    <a:pt x="1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rot="-2652023">
              <a:off x="2197748" y="2661522"/>
              <a:ext cx="130394" cy="75027"/>
            </a:xfrm>
            <a:custGeom>
              <a:avLst/>
              <a:gdLst/>
              <a:ahLst/>
              <a:cxnLst/>
              <a:rect l="l" t="t" r="r" b="b"/>
              <a:pathLst>
                <a:path w="2958" h="1702" extrusionOk="0">
                  <a:moveTo>
                    <a:pt x="2440" y="1"/>
                  </a:moveTo>
                  <a:lnTo>
                    <a:pt x="0" y="1701"/>
                  </a:lnTo>
                  <a:lnTo>
                    <a:pt x="2958" y="518"/>
                  </a:lnTo>
                  <a:lnTo>
                    <a:pt x="2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rot="-2652023">
              <a:off x="2151630" y="2660901"/>
              <a:ext cx="130438" cy="74983"/>
            </a:xfrm>
            <a:custGeom>
              <a:avLst/>
              <a:gdLst/>
              <a:ahLst/>
              <a:cxnLst/>
              <a:rect l="l" t="t" r="r" b="b"/>
              <a:pathLst>
                <a:path w="2959" h="1701" extrusionOk="0">
                  <a:moveTo>
                    <a:pt x="2404" y="0"/>
                  </a:moveTo>
                  <a:lnTo>
                    <a:pt x="1" y="1701"/>
                  </a:lnTo>
                  <a:lnTo>
                    <a:pt x="2958" y="518"/>
                  </a:lnTo>
                  <a:lnTo>
                    <a:pt x="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rot="-2652023">
              <a:off x="2103217" y="2662510"/>
              <a:ext cx="130394" cy="75027"/>
            </a:xfrm>
            <a:custGeom>
              <a:avLst/>
              <a:gdLst/>
              <a:ahLst/>
              <a:cxnLst/>
              <a:rect l="l" t="t" r="r" b="b"/>
              <a:pathLst>
                <a:path w="2958" h="1702" extrusionOk="0">
                  <a:moveTo>
                    <a:pt x="2477" y="1"/>
                  </a:moveTo>
                  <a:lnTo>
                    <a:pt x="0" y="1701"/>
                  </a:lnTo>
                  <a:lnTo>
                    <a:pt x="2958" y="518"/>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rot="-2652023">
              <a:off x="3706244" y="3175163"/>
              <a:ext cx="187480" cy="172801"/>
            </a:xfrm>
            <a:custGeom>
              <a:avLst/>
              <a:gdLst/>
              <a:ahLst/>
              <a:cxnLst/>
              <a:rect l="l" t="t" r="r" b="b"/>
              <a:pathLst>
                <a:path w="4253" h="3920" extrusionOk="0">
                  <a:moveTo>
                    <a:pt x="3513" y="1"/>
                  </a:moveTo>
                  <a:lnTo>
                    <a:pt x="1" y="3032"/>
                  </a:lnTo>
                  <a:lnTo>
                    <a:pt x="740" y="3920"/>
                  </a:lnTo>
                  <a:lnTo>
                    <a:pt x="4252" y="888"/>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rot="-2652023">
              <a:off x="3713816" y="2558776"/>
              <a:ext cx="166277" cy="190742"/>
            </a:xfrm>
            <a:custGeom>
              <a:avLst/>
              <a:gdLst/>
              <a:ahLst/>
              <a:cxnLst/>
              <a:rect l="l" t="t" r="r" b="b"/>
              <a:pathLst>
                <a:path w="3772" h="4327" extrusionOk="0">
                  <a:moveTo>
                    <a:pt x="2884" y="1"/>
                  </a:moveTo>
                  <a:lnTo>
                    <a:pt x="0" y="3624"/>
                  </a:lnTo>
                  <a:lnTo>
                    <a:pt x="924" y="4326"/>
                  </a:lnTo>
                  <a:lnTo>
                    <a:pt x="3771" y="703"/>
                  </a:lnTo>
                  <a:lnTo>
                    <a:pt x="2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9" name="Google Shape;549;p40"/>
          <p:cNvCxnSpPr/>
          <p:nvPr/>
        </p:nvCxnSpPr>
        <p:spPr>
          <a:xfrm>
            <a:off x="-12836" y="1247198"/>
            <a:ext cx="9144000" cy="0"/>
          </a:xfrm>
          <a:prstGeom prst="straightConnector1">
            <a:avLst/>
          </a:prstGeom>
          <a:noFill/>
          <a:ln w="38100" cap="flat" cmpd="sng">
            <a:solidFill>
              <a:schemeClr val="dk1"/>
            </a:solidFill>
            <a:prstDash val="solid"/>
            <a:round/>
            <a:headEnd type="none" w="med" len="med"/>
            <a:tailEnd type="none" w="med" len="med"/>
          </a:ln>
        </p:spPr>
      </p:cxnSp>
      <p:grpSp>
        <p:nvGrpSpPr>
          <p:cNvPr id="550" name="Google Shape;550;p40"/>
          <p:cNvGrpSpPr/>
          <p:nvPr/>
        </p:nvGrpSpPr>
        <p:grpSpPr>
          <a:xfrm>
            <a:off x="8315593" y="259002"/>
            <a:ext cx="696579" cy="664277"/>
            <a:chOff x="1523350" y="584350"/>
            <a:chExt cx="598950" cy="571175"/>
          </a:xfrm>
        </p:grpSpPr>
        <p:sp>
          <p:nvSpPr>
            <p:cNvPr id="551" name="Google Shape;551;p40"/>
            <p:cNvSpPr/>
            <p:nvPr/>
          </p:nvSpPr>
          <p:spPr>
            <a:xfrm>
              <a:off x="1523350" y="584350"/>
              <a:ext cx="598950" cy="571175"/>
            </a:xfrm>
            <a:custGeom>
              <a:avLst/>
              <a:gdLst/>
              <a:ahLst/>
              <a:cxnLst/>
              <a:rect l="l" t="t" r="r" b="b"/>
              <a:pathLst>
                <a:path w="23958" h="22847" extrusionOk="0">
                  <a:moveTo>
                    <a:pt x="11924" y="1"/>
                  </a:moveTo>
                  <a:cubicBezTo>
                    <a:pt x="11563" y="1"/>
                    <a:pt x="11199" y="18"/>
                    <a:pt x="10833" y="52"/>
                  </a:cubicBezTo>
                  <a:cubicBezTo>
                    <a:pt x="4585" y="680"/>
                    <a:pt x="0" y="6263"/>
                    <a:pt x="629" y="12548"/>
                  </a:cubicBezTo>
                  <a:cubicBezTo>
                    <a:pt x="1184" y="18446"/>
                    <a:pt x="6135" y="22847"/>
                    <a:pt x="11936" y="22847"/>
                  </a:cubicBezTo>
                  <a:cubicBezTo>
                    <a:pt x="12317" y="22847"/>
                    <a:pt x="12701" y="22828"/>
                    <a:pt x="13088" y="22789"/>
                  </a:cubicBezTo>
                  <a:cubicBezTo>
                    <a:pt x="19373" y="22160"/>
                    <a:pt x="23957" y="16578"/>
                    <a:pt x="23329" y="10293"/>
                  </a:cubicBezTo>
                  <a:cubicBezTo>
                    <a:pt x="22737" y="4409"/>
                    <a:pt x="17752" y="1"/>
                    <a:pt x="11924"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0"/>
            <p:cNvGrpSpPr/>
            <p:nvPr/>
          </p:nvGrpSpPr>
          <p:grpSpPr>
            <a:xfrm>
              <a:off x="1555700" y="627250"/>
              <a:ext cx="534250" cy="485225"/>
              <a:chOff x="1555700" y="627250"/>
              <a:chExt cx="534250" cy="485225"/>
            </a:xfrm>
          </p:grpSpPr>
          <p:sp>
            <p:nvSpPr>
              <p:cNvPr id="553" name="Google Shape;553;p40"/>
              <p:cNvSpPr/>
              <p:nvPr/>
            </p:nvSpPr>
            <p:spPr>
              <a:xfrm>
                <a:off x="1555700" y="627250"/>
                <a:ext cx="534250" cy="485225"/>
              </a:xfrm>
              <a:custGeom>
                <a:avLst/>
                <a:gdLst/>
                <a:ahLst/>
                <a:cxnLst/>
                <a:rect l="l" t="t" r="r" b="b"/>
                <a:pathLst>
                  <a:path w="21370" h="19409" extrusionOk="0">
                    <a:moveTo>
                      <a:pt x="10670" y="0"/>
                    </a:moveTo>
                    <a:cubicBezTo>
                      <a:pt x="9932" y="0"/>
                      <a:pt x="9181" y="84"/>
                      <a:pt x="8430" y="258"/>
                    </a:cubicBezTo>
                    <a:cubicBezTo>
                      <a:pt x="3217" y="1478"/>
                      <a:pt x="0" y="6728"/>
                      <a:pt x="1220" y="11941"/>
                    </a:cubicBezTo>
                    <a:cubicBezTo>
                      <a:pt x="2298" y="16408"/>
                      <a:pt x="6279" y="19409"/>
                      <a:pt x="10676" y="19409"/>
                    </a:cubicBezTo>
                    <a:cubicBezTo>
                      <a:pt x="11411" y="19409"/>
                      <a:pt x="12157" y="19325"/>
                      <a:pt x="12903" y="19151"/>
                    </a:cubicBezTo>
                    <a:cubicBezTo>
                      <a:pt x="18116" y="17930"/>
                      <a:pt x="21370" y="12681"/>
                      <a:pt x="20113" y="7468"/>
                    </a:cubicBezTo>
                    <a:cubicBezTo>
                      <a:pt x="19067" y="3001"/>
                      <a:pt x="15090" y="0"/>
                      <a:pt x="10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1722075" y="696550"/>
                <a:ext cx="247725" cy="345700"/>
              </a:xfrm>
              <a:custGeom>
                <a:avLst/>
                <a:gdLst/>
                <a:ahLst/>
                <a:cxnLst/>
                <a:rect l="l" t="t" r="r" b="b"/>
                <a:pathLst>
                  <a:path w="9909" h="13828" extrusionOk="0">
                    <a:moveTo>
                      <a:pt x="4437" y="2330"/>
                    </a:moveTo>
                    <a:cubicBezTo>
                      <a:pt x="5989" y="2330"/>
                      <a:pt x="6840" y="3069"/>
                      <a:pt x="6840" y="4363"/>
                    </a:cubicBezTo>
                    <a:cubicBezTo>
                      <a:pt x="6803" y="5805"/>
                      <a:pt x="5768" y="6618"/>
                      <a:pt x="4178" y="6618"/>
                    </a:cubicBezTo>
                    <a:cubicBezTo>
                      <a:pt x="3697" y="6618"/>
                      <a:pt x="3364" y="6618"/>
                      <a:pt x="3143" y="6544"/>
                    </a:cubicBezTo>
                    <a:lnTo>
                      <a:pt x="3143" y="2478"/>
                    </a:lnTo>
                    <a:cubicBezTo>
                      <a:pt x="3364" y="2404"/>
                      <a:pt x="3808" y="2330"/>
                      <a:pt x="4437" y="2330"/>
                    </a:cubicBezTo>
                    <a:close/>
                    <a:moveTo>
                      <a:pt x="4215" y="0"/>
                    </a:moveTo>
                    <a:cubicBezTo>
                      <a:pt x="2329" y="0"/>
                      <a:pt x="961" y="148"/>
                      <a:pt x="0" y="296"/>
                    </a:cubicBezTo>
                    <a:lnTo>
                      <a:pt x="0" y="13828"/>
                    </a:lnTo>
                    <a:lnTo>
                      <a:pt x="3106" y="13828"/>
                    </a:lnTo>
                    <a:lnTo>
                      <a:pt x="3106" y="8947"/>
                    </a:lnTo>
                    <a:cubicBezTo>
                      <a:pt x="3364" y="8984"/>
                      <a:pt x="3734" y="8984"/>
                      <a:pt x="4178" y="8984"/>
                    </a:cubicBezTo>
                    <a:cubicBezTo>
                      <a:pt x="6026" y="8984"/>
                      <a:pt x="7579" y="8504"/>
                      <a:pt x="8651" y="7543"/>
                    </a:cubicBezTo>
                    <a:cubicBezTo>
                      <a:pt x="9465" y="6766"/>
                      <a:pt x="9908" y="5657"/>
                      <a:pt x="9908" y="4252"/>
                    </a:cubicBezTo>
                    <a:cubicBezTo>
                      <a:pt x="9908" y="2958"/>
                      <a:pt x="9280" y="1812"/>
                      <a:pt x="8429" y="1110"/>
                    </a:cubicBezTo>
                    <a:cubicBezTo>
                      <a:pt x="7505" y="370"/>
                      <a:pt x="6137" y="0"/>
                      <a:pt x="4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1584085" y="1893525"/>
            <a:ext cx="4977300" cy="80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5" name="Google Shape;175;p32"/>
          <p:cNvSpPr txBox="1">
            <a:spLocks noGrp="1"/>
          </p:cNvSpPr>
          <p:nvPr>
            <p:ph type="title" idx="2" hasCustomPrompt="1"/>
          </p:nvPr>
        </p:nvSpPr>
        <p:spPr>
          <a:xfrm>
            <a:off x="6929450" y="1836125"/>
            <a:ext cx="1471500" cy="14715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6" name="Google Shape;176;p32"/>
          <p:cNvSpPr txBox="1">
            <a:spLocks noGrp="1"/>
          </p:cNvSpPr>
          <p:nvPr>
            <p:ph type="subTitle" idx="1"/>
          </p:nvPr>
        </p:nvSpPr>
        <p:spPr>
          <a:xfrm>
            <a:off x="1584086" y="2851900"/>
            <a:ext cx="4977300" cy="506100"/>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42643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740488" y="1451225"/>
            <a:ext cx="3205200" cy="1588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9" name="Google Shape;179;p33"/>
          <p:cNvSpPr txBox="1">
            <a:spLocks noGrp="1"/>
          </p:cNvSpPr>
          <p:nvPr>
            <p:ph type="title" idx="2" hasCustomPrompt="1"/>
          </p:nvPr>
        </p:nvSpPr>
        <p:spPr>
          <a:xfrm>
            <a:off x="4189325" y="1500400"/>
            <a:ext cx="1471500" cy="14715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0" name="Google Shape;180;p33"/>
          <p:cNvSpPr txBox="1">
            <a:spLocks noGrp="1"/>
          </p:cNvSpPr>
          <p:nvPr>
            <p:ph type="subTitle" idx="1"/>
          </p:nvPr>
        </p:nvSpPr>
        <p:spPr>
          <a:xfrm>
            <a:off x="740488" y="3062425"/>
            <a:ext cx="4924200" cy="506100"/>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7666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340101"/>
            <a:ext cx="7704000" cy="2901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AutoNum type="arabicPeriod"/>
              <a:defRPr sz="13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726900" y="1514400"/>
            <a:ext cx="4339500" cy="26244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595959"/>
              </a:buClr>
              <a:buSzPts val="1000"/>
              <a:buFont typeface="Anaheim"/>
              <a:buChar char="■"/>
              <a:defRPr>
                <a:solidFill>
                  <a:srgbClr val="434343"/>
                </a:solidFill>
              </a:defRPr>
            </a:lvl1pPr>
            <a:lvl2pPr marL="914400" lvl="1" indent="-317500" rtl="0">
              <a:lnSpc>
                <a:spcPct val="115000"/>
              </a:lnSpc>
              <a:spcBef>
                <a:spcPts val="0"/>
              </a:spcBef>
              <a:spcAft>
                <a:spcPts val="0"/>
              </a:spcAft>
              <a:buClr>
                <a:srgbClr val="595959"/>
              </a:buClr>
              <a:buSzPts val="1400"/>
              <a:buFont typeface="Anaheim"/>
              <a:buChar char="○"/>
              <a:defRPr>
                <a:solidFill>
                  <a:srgbClr val="434343"/>
                </a:solidFill>
              </a:defRPr>
            </a:lvl2pPr>
            <a:lvl3pPr marL="1371600" lvl="2" indent="-317500" rtl="0">
              <a:lnSpc>
                <a:spcPct val="115000"/>
              </a:lnSpc>
              <a:spcBef>
                <a:spcPts val="1600"/>
              </a:spcBef>
              <a:spcAft>
                <a:spcPts val="0"/>
              </a:spcAft>
              <a:buClr>
                <a:srgbClr val="595959"/>
              </a:buClr>
              <a:buSzPts val="1400"/>
              <a:buFont typeface="Anaheim"/>
              <a:buChar char="■"/>
              <a:defRPr>
                <a:solidFill>
                  <a:srgbClr val="434343"/>
                </a:solidFill>
              </a:defRPr>
            </a:lvl3pPr>
            <a:lvl4pPr marL="1828800" lvl="3" indent="-317500" rtl="0">
              <a:lnSpc>
                <a:spcPct val="115000"/>
              </a:lnSpc>
              <a:spcBef>
                <a:spcPts val="1600"/>
              </a:spcBef>
              <a:spcAft>
                <a:spcPts val="0"/>
              </a:spcAft>
              <a:buClr>
                <a:srgbClr val="595959"/>
              </a:buClr>
              <a:buSzPts val="1400"/>
              <a:buFont typeface="Anaheim"/>
              <a:buChar char="●"/>
              <a:defRPr>
                <a:solidFill>
                  <a:srgbClr val="434343"/>
                </a:solidFill>
              </a:defRPr>
            </a:lvl4pPr>
            <a:lvl5pPr marL="2286000" lvl="4" indent="-317500" rtl="0">
              <a:lnSpc>
                <a:spcPct val="115000"/>
              </a:lnSpc>
              <a:spcBef>
                <a:spcPts val="1600"/>
              </a:spcBef>
              <a:spcAft>
                <a:spcPts val="0"/>
              </a:spcAft>
              <a:buClr>
                <a:srgbClr val="595959"/>
              </a:buClr>
              <a:buSzPts val="1400"/>
              <a:buFont typeface="Anaheim"/>
              <a:buChar char="○"/>
              <a:defRPr>
                <a:solidFill>
                  <a:srgbClr val="434343"/>
                </a:solidFill>
              </a:defRPr>
            </a:lvl5pPr>
            <a:lvl6pPr marL="2743200" lvl="5" indent="-317500" rtl="0">
              <a:lnSpc>
                <a:spcPct val="115000"/>
              </a:lnSpc>
              <a:spcBef>
                <a:spcPts val="1600"/>
              </a:spcBef>
              <a:spcAft>
                <a:spcPts val="0"/>
              </a:spcAft>
              <a:buClr>
                <a:srgbClr val="595959"/>
              </a:buClr>
              <a:buSzPts val="1400"/>
              <a:buFont typeface="Anaheim"/>
              <a:buChar char="■"/>
              <a:defRPr>
                <a:solidFill>
                  <a:srgbClr val="434343"/>
                </a:solidFill>
              </a:defRPr>
            </a:lvl6pPr>
            <a:lvl7pPr marL="3200400" lvl="6" indent="-317500" rtl="0">
              <a:lnSpc>
                <a:spcPct val="115000"/>
              </a:lnSpc>
              <a:spcBef>
                <a:spcPts val="1600"/>
              </a:spcBef>
              <a:spcAft>
                <a:spcPts val="0"/>
              </a:spcAft>
              <a:buClr>
                <a:srgbClr val="595959"/>
              </a:buClr>
              <a:buSzPts val="1400"/>
              <a:buFont typeface="Anaheim"/>
              <a:buChar char="●"/>
              <a:defRPr>
                <a:solidFill>
                  <a:srgbClr val="434343"/>
                </a:solidFill>
              </a:defRPr>
            </a:lvl7pPr>
            <a:lvl8pPr marL="3657600" lvl="7" indent="-317500" rtl="0">
              <a:lnSpc>
                <a:spcPct val="115000"/>
              </a:lnSpc>
              <a:spcBef>
                <a:spcPts val="1600"/>
              </a:spcBef>
              <a:spcAft>
                <a:spcPts val="0"/>
              </a:spcAft>
              <a:buClr>
                <a:srgbClr val="595959"/>
              </a:buClr>
              <a:buSzPts val="1400"/>
              <a:buFont typeface="Anaheim"/>
              <a:buChar char="○"/>
              <a:defRPr>
                <a:solidFill>
                  <a:srgbClr val="434343"/>
                </a:solidFill>
              </a:defRPr>
            </a:lvl8pPr>
            <a:lvl9pPr marL="4114800" lvl="8" indent="-317500" rtl="0">
              <a:lnSpc>
                <a:spcPct val="115000"/>
              </a:lnSpc>
              <a:spcBef>
                <a:spcPts val="1600"/>
              </a:spcBef>
              <a:spcAft>
                <a:spcPts val="1600"/>
              </a:spcAft>
              <a:buClr>
                <a:srgbClr val="595959"/>
              </a:buClr>
              <a:buSzPts val="1400"/>
              <a:buFont typeface="Anaheim"/>
              <a:buChar char="■"/>
              <a:defRPr>
                <a:solidFill>
                  <a:srgbClr val="434343"/>
                </a:solidFill>
              </a:defRPr>
            </a:lvl9pPr>
          </a:lstStyle>
          <a:p>
            <a:endParaRPr/>
          </a:p>
        </p:txBody>
      </p:sp>
      <p:sp>
        <p:nvSpPr>
          <p:cNvPr id="28" name="Google Shape;28;p7"/>
          <p:cNvSpPr txBox="1">
            <a:spLocks noGrp="1"/>
          </p:cNvSpPr>
          <p:nvPr>
            <p:ph type="title"/>
          </p:nvPr>
        </p:nvSpPr>
        <p:spPr>
          <a:xfrm>
            <a:off x="726900" y="548675"/>
            <a:ext cx="7697100" cy="567900"/>
          </a:xfrm>
          <a:prstGeom prst="rect">
            <a:avLst/>
          </a:prstGeom>
          <a:ln>
            <a:noFill/>
          </a:ln>
        </p:spPr>
        <p:txBody>
          <a:bodyPr spcFirstLastPara="1" wrap="square" lIns="91425" tIns="91425" rIns="91425" bIns="91425" anchor="ctr" anchorCtr="0">
            <a:noAutofit/>
          </a:bodyPr>
          <a:lstStyle>
            <a:lvl1pPr lvl="0" algn="l" rtl="0">
              <a:lnSpc>
                <a:spcPct val="150000"/>
              </a:lnSpc>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CUSTOM_11_1_1_1">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5" name="Google Shape;65;p18"/>
          <p:cNvCxnSpPr/>
          <p:nvPr/>
        </p:nvCxnSpPr>
        <p:spPr>
          <a:xfrm>
            <a:off x="-6450" y="961875"/>
            <a:ext cx="2155500" cy="0"/>
          </a:xfrm>
          <a:prstGeom prst="straightConnector1">
            <a:avLst/>
          </a:prstGeom>
          <a:noFill/>
          <a:ln w="38100" cap="flat" cmpd="sng">
            <a:solidFill>
              <a:schemeClr val="dk1"/>
            </a:solidFill>
            <a:prstDash val="solid"/>
            <a:round/>
            <a:headEnd type="none" w="med" len="med"/>
            <a:tailEnd type="none" w="med" len="med"/>
          </a:ln>
        </p:spPr>
      </p:cxnSp>
      <p:cxnSp>
        <p:nvCxnSpPr>
          <p:cNvPr id="66" name="Google Shape;66;p18"/>
          <p:cNvCxnSpPr/>
          <p:nvPr/>
        </p:nvCxnSpPr>
        <p:spPr>
          <a:xfrm>
            <a:off x="6998661" y="961875"/>
            <a:ext cx="2155500" cy="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3">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flipH="1">
            <a:off x="2593162" y="1893525"/>
            <a:ext cx="4977300" cy="80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31"/>
          <p:cNvSpPr txBox="1">
            <a:spLocks noGrp="1"/>
          </p:cNvSpPr>
          <p:nvPr>
            <p:ph type="title" idx="2" hasCustomPrompt="1"/>
          </p:nvPr>
        </p:nvSpPr>
        <p:spPr>
          <a:xfrm flipH="1">
            <a:off x="740425" y="1874525"/>
            <a:ext cx="1471500" cy="14715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2" name="Google Shape;172;p31"/>
          <p:cNvSpPr txBox="1">
            <a:spLocks noGrp="1"/>
          </p:cNvSpPr>
          <p:nvPr>
            <p:ph type="subTitle" idx="1"/>
          </p:nvPr>
        </p:nvSpPr>
        <p:spPr>
          <a:xfrm flipH="1">
            <a:off x="2593162" y="2851900"/>
            <a:ext cx="4977300" cy="506100"/>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6"/>
        <p:cNvGrpSpPr/>
        <p:nvPr/>
      </p:nvGrpSpPr>
      <p:grpSpPr>
        <a:xfrm>
          <a:off x="0" y="0"/>
          <a:ext cx="0" cy="0"/>
          <a:chOff x="0" y="0"/>
          <a:chExt cx="0" cy="0"/>
        </a:xfrm>
      </p:grpSpPr>
      <p:cxnSp>
        <p:nvCxnSpPr>
          <p:cNvPr id="207" name="Google Shape;207;p37"/>
          <p:cNvCxnSpPr/>
          <p:nvPr/>
        </p:nvCxnSpPr>
        <p:spPr>
          <a:xfrm rot="10800000">
            <a:off x="71143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208" name="Google Shape;208;p37"/>
          <p:cNvCxnSpPr/>
          <p:nvPr/>
        </p:nvCxnSpPr>
        <p:spPr>
          <a:xfrm rot="10800000">
            <a:off x="7107900" y="2584625"/>
            <a:ext cx="2036100" cy="0"/>
          </a:xfrm>
          <a:prstGeom prst="straightConnector1">
            <a:avLst/>
          </a:prstGeom>
          <a:noFill/>
          <a:ln w="38100" cap="flat" cmpd="sng">
            <a:solidFill>
              <a:schemeClr val="dk1"/>
            </a:solidFill>
            <a:prstDash val="solid"/>
            <a:round/>
            <a:headEnd type="none" w="med" len="med"/>
            <a:tailEnd type="none" w="med" len="med"/>
          </a:ln>
        </p:spPr>
      </p:cxnSp>
      <p:cxnSp>
        <p:nvCxnSpPr>
          <p:cNvPr id="209" name="Google Shape;209;p37"/>
          <p:cNvCxnSpPr/>
          <p:nvPr/>
        </p:nvCxnSpPr>
        <p:spPr>
          <a:xfrm rot="10800000">
            <a:off x="7107900" y="4617950"/>
            <a:ext cx="2036100" cy="0"/>
          </a:xfrm>
          <a:prstGeom prst="straightConnector1">
            <a:avLst/>
          </a:prstGeom>
          <a:noFill/>
          <a:ln w="38100" cap="flat" cmpd="sng">
            <a:solidFill>
              <a:schemeClr val="dk1"/>
            </a:solidFill>
            <a:prstDash val="solid"/>
            <a:round/>
            <a:headEnd type="none" w="med" len="med"/>
            <a:tailEnd type="none" w="med" len="med"/>
          </a:ln>
        </p:spPr>
      </p:cxnSp>
      <p:cxnSp>
        <p:nvCxnSpPr>
          <p:cNvPr id="210" name="Google Shape;210;p37"/>
          <p:cNvCxnSpPr/>
          <p:nvPr/>
        </p:nvCxnSpPr>
        <p:spPr>
          <a:xfrm rot="10800000">
            <a:off x="7107900" y="553000"/>
            <a:ext cx="2036100" cy="0"/>
          </a:xfrm>
          <a:prstGeom prst="straightConnector1">
            <a:avLst/>
          </a:prstGeom>
          <a:noFill/>
          <a:ln w="38100" cap="flat" cmpd="sng">
            <a:solidFill>
              <a:schemeClr val="dk1"/>
            </a:solidFill>
            <a:prstDash val="solid"/>
            <a:round/>
            <a:headEnd type="none" w="med" len="med"/>
            <a:tailEnd type="none" w="med" len="med"/>
          </a:ln>
        </p:spPr>
      </p:cxnSp>
      <p:grpSp>
        <p:nvGrpSpPr>
          <p:cNvPr id="211" name="Google Shape;211;p37"/>
          <p:cNvGrpSpPr/>
          <p:nvPr/>
        </p:nvGrpSpPr>
        <p:grpSpPr>
          <a:xfrm rot="5400000">
            <a:off x="7722828" y="1128008"/>
            <a:ext cx="806244" cy="881612"/>
            <a:chOff x="-991575" y="941475"/>
            <a:chExt cx="1147025" cy="1254250"/>
          </a:xfrm>
        </p:grpSpPr>
        <p:sp>
          <p:nvSpPr>
            <p:cNvPr id="212" name="Google Shape;212;p37"/>
            <p:cNvSpPr/>
            <p:nvPr/>
          </p:nvSpPr>
          <p:spPr>
            <a:xfrm>
              <a:off x="-991575" y="1105850"/>
              <a:ext cx="823550" cy="843100"/>
            </a:xfrm>
            <a:custGeom>
              <a:avLst/>
              <a:gdLst/>
              <a:ahLst/>
              <a:cxnLst/>
              <a:rect l="l" t="t" r="r" b="b"/>
              <a:pathLst>
                <a:path w="32942" h="33724" extrusionOk="0">
                  <a:moveTo>
                    <a:pt x="2868" y="1"/>
                  </a:moveTo>
                  <a:cubicBezTo>
                    <a:pt x="2342" y="1"/>
                    <a:pt x="1813" y="161"/>
                    <a:pt x="1368" y="487"/>
                  </a:cubicBezTo>
                  <a:cubicBezTo>
                    <a:pt x="259" y="1337"/>
                    <a:pt x="0" y="2964"/>
                    <a:pt x="814" y="4073"/>
                  </a:cubicBezTo>
                  <a:lnTo>
                    <a:pt x="10759" y="17494"/>
                  </a:lnTo>
                  <a:lnTo>
                    <a:pt x="11017" y="17937"/>
                  </a:lnTo>
                  <a:cubicBezTo>
                    <a:pt x="11535" y="18640"/>
                    <a:pt x="12348" y="19009"/>
                    <a:pt x="13199" y="19009"/>
                  </a:cubicBezTo>
                  <a:lnTo>
                    <a:pt x="23772" y="19009"/>
                  </a:lnTo>
                  <a:lnTo>
                    <a:pt x="23772" y="26625"/>
                  </a:lnTo>
                  <a:lnTo>
                    <a:pt x="18190" y="26625"/>
                  </a:lnTo>
                  <a:cubicBezTo>
                    <a:pt x="17118" y="26625"/>
                    <a:pt x="16267" y="27513"/>
                    <a:pt x="16267" y="28548"/>
                  </a:cubicBezTo>
                  <a:cubicBezTo>
                    <a:pt x="16267" y="29620"/>
                    <a:pt x="17155" y="30507"/>
                    <a:pt x="18190" y="30507"/>
                  </a:cubicBezTo>
                  <a:lnTo>
                    <a:pt x="23772" y="30507"/>
                  </a:lnTo>
                  <a:cubicBezTo>
                    <a:pt x="23772" y="32282"/>
                    <a:pt x="25214" y="33724"/>
                    <a:pt x="26989" y="33724"/>
                  </a:cubicBezTo>
                  <a:lnTo>
                    <a:pt x="29688" y="33724"/>
                  </a:lnTo>
                  <a:cubicBezTo>
                    <a:pt x="31499" y="33724"/>
                    <a:pt x="32941" y="32282"/>
                    <a:pt x="32941" y="30507"/>
                  </a:cubicBezTo>
                  <a:lnTo>
                    <a:pt x="32941" y="19046"/>
                  </a:lnTo>
                  <a:lnTo>
                    <a:pt x="32941" y="17679"/>
                  </a:lnTo>
                  <a:cubicBezTo>
                    <a:pt x="32941" y="14721"/>
                    <a:pt x="30538" y="12392"/>
                    <a:pt x="27580" y="12392"/>
                  </a:cubicBezTo>
                  <a:lnTo>
                    <a:pt x="14271" y="12392"/>
                  </a:lnTo>
                  <a:cubicBezTo>
                    <a:pt x="13679" y="12392"/>
                    <a:pt x="13051" y="12059"/>
                    <a:pt x="12681" y="11578"/>
                  </a:cubicBezTo>
                  <a:lnTo>
                    <a:pt x="4917" y="1042"/>
                  </a:lnTo>
                  <a:cubicBezTo>
                    <a:pt x="4430" y="356"/>
                    <a:pt x="3652"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7"/>
            <p:cNvSpPr/>
            <p:nvPr/>
          </p:nvSpPr>
          <p:spPr>
            <a:xfrm>
              <a:off x="-374175" y="2003475"/>
              <a:ext cx="192275" cy="192250"/>
            </a:xfrm>
            <a:custGeom>
              <a:avLst/>
              <a:gdLst/>
              <a:ahLst/>
              <a:cxnLst/>
              <a:rect l="l" t="t" r="r" b="b"/>
              <a:pathLst>
                <a:path w="7691" h="7690" extrusionOk="0">
                  <a:moveTo>
                    <a:pt x="3846" y="0"/>
                  </a:moveTo>
                  <a:cubicBezTo>
                    <a:pt x="1738" y="0"/>
                    <a:pt x="1" y="1701"/>
                    <a:pt x="1" y="3845"/>
                  </a:cubicBezTo>
                  <a:cubicBezTo>
                    <a:pt x="1" y="5952"/>
                    <a:pt x="1738" y="7690"/>
                    <a:pt x="3846" y="7690"/>
                  </a:cubicBezTo>
                  <a:cubicBezTo>
                    <a:pt x="5990" y="7690"/>
                    <a:pt x="7690" y="5952"/>
                    <a:pt x="7690" y="3845"/>
                  </a:cubicBezTo>
                  <a:cubicBezTo>
                    <a:pt x="7690" y="1701"/>
                    <a:pt x="5990" y="0"/>
                    <a:pt x="3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7"/>
            <p:cNvSpPr/>
            <p:nvPr/>
          </p:nvSpPr>
          <p:spPr>
            <a:xfrm>
              <a:off x="-679725" y="941475"/>
              <a:ext cx="835175" cy="732450"/>
            </a:xfrm>
            <a:custGeom>
              <a:avLst/>
              <a:gdLst/>
              <a:ahLst/>
              <a:cxnLst/>
              <a:rect l="l" t="t" r="r" b="b"/>
              <a:pathLst>
                <a:path w="33407" h="29298" extrusionOk="0">
                  <a:moveTo>
                    <a:pt x="14663" y="1"/>
                  </a:moveTo>
                  <a:cubicBezTo>
                    <a:pt x="9302" y="1"/>
                    <a:pt x="4607" y="2219"/>
                    <a:pt x="1279" y="5731"/>
                  </a:cubicBezTo>
                  <a:cubicBezTo>
                    <a:pt x="0" y="7117"/>
                    <a:pt x="1009" y="9254"/>
                    <a:pt x="2829" y="9254"/>
                  </a:cubicBezTo>
                  <a:cubicBezTo>
                    <a:pt x="2903" y="9254"/>
                    <a:pt x="2978" y="9251"/>
                    <a:pt x="3054" y="9243"/>
                  </a:cubicBezTo>
                  <a:lnTo>
                    <a:pt x="3424" y="9206"/>
                  </a:lnTo>
                  <a:cubicBezTo>
                    <a:pt x="3904" y="9169"/>
                    <a:pt x="4422" y="8948"/>
                    <a:pt x="4755" y="8578"/>
                  </a:cubicBezTo>
                  <a:cubicBezTo>
                    <a:pt x="7206" y="6056"/>
                    <a:pt x="10653" y="4497"/>
                    <a:pt x="14530" y="4497"/>
                  </a:cubicBezTo>
                  <a:cubicBezTo>
                    <a:pt x="14746" y="4497"/>
                    <a:pt x="14962" y="4501"/>
                    <a:pt x="15180" y="4511"/>
                  </a:cubicBezTo>
                  <a:cubicBezTo>
                    <a:pt x="21206" y="4770"/>
                    <a:pt x="26456" y="9059"/>
                    <a:pt x="27898" y="14900"/>
                  </a:cubicBezTo>
                  <a:cubicBezTo>
                    <a:pt x="28859" y="18856"/>
                    <a:pt x="28083" y="22701"/>
                    <a:pt x="26050" y="25806"/>
                  </a:cubicBezTo>
                  <a:cubicBezTo>
                    <a:pt x="25791" y="26250"/>
                    <a:pt x="25643" y="26768"/>
                    <a:pt x="25680" y="27285"/>
                  </a:cubicBezTo>
                  <a:cubicBezTo>
                    <a:pt x="25791" y="28552"/>
                    <a:pt x="26837" y="29297"/>
                    <a:pt x="27903" y="29297"/>
                  </a:cubicBezTo>
                  <a:cubicBezTo>
                    <a:pt x="28610" y="29297"/>
                    <a:pt x="29326" y="28969"/>
                    <a:pt x="29784" y="28246"/>
                  </a:cubicBezTo>
                  <a:cubicBezTo>
                    <a:pt x="32298" y="24401"/>
                    <a:pt x="33407" y="19558"/>
                    <a:pt x="32372" y="14567"/>
                  </a:cubicBezTo>
                  <a:cubicBezTo>
                    <a:pt x="30671" y="6212"/>
                    <a:pt x="23203" y="75"/>
                    <a:pt x="1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7"/>
          <p:cNvGrpSpPr/>
          <p:nvPr/>
        </p:nvGrpSpPr>
        <p:grpSpPr>
          <a:xfrm>
            <a:off x="6961531" y="2248464"/>
            <a:ext cx="2636783" cy="2671716"/>
            <a:chOff x="1410161" y="1578330"/>
            <a:chExt cx="2837081" cy="2874667"/>
          </a:xfrm>
        </p:grpSpPr>
        <p:sp>
          <p:nvSpPr>
            <p:cNvPr id="216" name="Google Shape;216;p37"/>
            <p:cNvSpPr/>
            <p:nvPr/>
          </p:nvSpPr>
          <p:spPr>
            <a:xfrm rot="-2652023">
              <a:off x="2208789" y="3395761"/>
              <a:ext cx="60348" cy="60348"/>
            </a:xfrm>
            <a:custGeom>
              <a:avLst/>
              <a:gdLst/>
              <a:ahLst/>
              <a:cxnLst/>
              <a:rect l="l" t="t" r="r" b="b"/>
              <a:pathLst>
                <a:path w="1369" h="1369" extrusionOk="0">
                  <a:moveTo>
                    <a:pt x="371" y="0"/>
                  </a:moveTo>
                  <a:lnTo>
                    <a:pt x="1" y="370"/>
                  </a:lnTo>
                  <a:lnTo>
                    <a:pt x="1036" y="1368"/>
                  </a:lnTo>
                  <a:lnTo>
                    <a:pt x="1369" y="999"/>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7"/>
            <p:cNvSpPr/>
            <p:nvPr/>
          </p:nvSpPr>
          <p:spPr>
            <a:xfrm rot="-2652023">
              <a:off x="2201851" y="2488662"/>
              <a:ext cx="60348" cy="60304"/>
            </a:xfrm>
            <a:custGeom>
              <a:avLst/>
              <a:gdLst/>
              <a:ahLst/>
              <a:cxnLst/>
              <a:rect l="l" t="t" r="r" b="b"/>
              <a:pathLst>
                <a:path w="1369" h="1368" extrusionOk="0">
                  <a:moveTo>
                    <a:pt x="333" y="0"/>
                  </a:moveTo>
                  <a:lnTo>
                    <a:pt x="1" y="370"/>
                  </a:lnTo>
                  <a:lnTo>
                    <a:pt x="1036" y="1368"/>
                  </a:lnTo>
                  <a:lnTo>
                    <a:pt x="1368" y="998"/>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7"/>
            <p:cNvSpPr/>
            <p:nvPr/>
          </p:nvSpPr>
          <p:spPr>
            <a:xfrm rot="-2652023">
              <a:off x="3646193" y="2473049"/>
              <a:ext cx="60348" cy="60348"/>
            </a:xfrm>
            <a:custGeom>
              <a:avLst/>
              <a:gdLst/>
              <a:ahLst/>
              <a:cxnLst/>
              <a:rect l="l" t="t" r="r" b="b"/>
              <a:pathLst>
                <a:path w="1369" h="1369" extrusionOk="0">
                  <a:moveTo>
                    <a:pt x="333" y="1"/>
                  </a:moveTo>
                  <a:lnTo>
                    <a:pt x="0" y="370"/>
                  </a:lnTo>
                  <a:lnTo>
                    <a:pt x="1035" y="1369"/>
                  </a:lnTo>
                  <a:lnTo>
                    <a:pt x="1368" y="999"/>
                  </a:ln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rot="-2652023">
              <a:off x="1835070" y="2093932"/>
              <a:ext cx="1975305" cy="1945947"/>
            </a:xfrm>
            <a:custGeom>
              <a:avLst/>
              <a:gdLst/>
              <a:ahLst/>
              <a:cxnLst/>
              <a:rect l="l" t="t" r="r" b="b"/>
              <a:pathLst>
                <a:path w="44810" h="44144" extrusionOk="0">
                  <a:moveTo>
                    <a:pt x="13754" y="1"/>
                  </a:moveTo>
                  <a:cubicBezTo>
                    <a:pt x="12386" y="592"/>
                    <a:pt x="11055" y="1295"/>
                    <a:pt x="9835" y="2034"/>
                  </a:cubicBezTo>
                  <a:cubicBezTo>
                    <a:pt x="6471" y="4179"/>
                    <a:pt x="3846" y="6877"/>
                    <a:pt x="1849" y="10353"/>
                  </a:cubicBezTo>
                  <a:cubicBezTo>
                    <a:pt x="1147" y="11610"/>
                    <a:pt x="518" y="12941"/>
                    <a:pt x="1" y="14309"/>
                  </a:cubicBezTo>
                  <a:cubicBezTo>
                    <a:pt x="7838" y="23255"/>
                    <a:pt x="21961" y="36713"/>
                    <a:pt x="31241" y="44144"/>
                  </a:cubicBezTo>
                  <a:cubicBezTo>
                    <a:pt x="32868" y="42887"/>
                    <a:pt x="34420" y="41593"/>
                    <a:pt x="35899" y="40225"/>
                  </a:cubicBezTo>
                  <a:cubicBezTo>
                    <a:pt x="37748" y="38487"/>
                    <a:pt x="39448" y="36713"/>
                    <a:pt x="41075" y="34790"/>
                  </a:cubicBezTo>
                  <a:cubicBezTo>
                    <a:pt x="42369" y="33274"/>
                    <a:pt x="43626" y="31648"/>
                    <a:pt x="44809" y="29984"/>
                  </a:cubicBezTo>
                  <a:cubicBezTo>
                    <a:pt x="37045" y="21000"/>
                    <a:pt x="22996" y="7506"/>
                    <a:pt x="13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7"/>
            <p:cNvSpPr/>
            <p:nvPr/>
          </p:nvSpPr>
          <p:spPr>
            <a:xfrm rot="-2652023">
              <a:off x="1790220" y="2114014"/>
              <a:ext cx="1882381" cy="1854653"/>
            </a:xfrm>
            <a:custGeom>
              <a:avLst/>
              <a:gdLst/>
              <a:ahLst/>
              <a:cxnLst/>
              <a:rect l="l" t="t" r="r" b="b"/>
              <a:pathLst>
                <a:path w="42702" h="42073" extrusionOk="0">
                  <a:moveTo>
                    <a:pt x="13754" y="0"/>
                  </a:moveTo>
                  <a:cubicBezTo>
                    <a:pt x="12386" y="629"/>
                    <a:pt x="11129" y="1331"/>
                    <a:pt x="9946" y="2107"/>
                  </a:cubicBezTo>
                  <a:lnTo>
                    <a:pt x="8541" y="3069"/>
                  </a:lnTo>
                  <a:cubicBezTo>
                    <a:pt x="8356" y="3216"/>
                    <a:pt x="8171" y="3364"/>
                    <a:pt x="7986" y="3549"/>
                  </a:cubicBezTo>
                  <a:cubicBezTo>
                    <a:pt x="7839" y="3586"/>
                    <a:pt x="7728" y="3734"/>
                    <a:pt x="7617" y="3808"/>
                  </a:cubicBezTo>
                  <a:cubicBezTo>
                    <a:pt x="6101" y="5065"/>
                    <a:pt x="4770" y="6470"/>
                    <a:pt x="3550" y="8060"/>
                  </a:cubicBezTo>
                  <a:cubicBezTo>
                    <a:pt x="3476" y="8208"/>
                    <a:pt x="3365" y="8318"/>
                    <a:pt x="3254" y="8503"/>
                  </a:cubicBezTo>
                  <a:lnTo>
                    <a:pt x="2848" y="9058"/>
                  </a:lnTo>
                  <a:cubicBezTo>
                    <a:pt x="2552" y="9501"/>
                    <a:pt x="2256" y="9982"/>
                    <a:pt x="1923" y="10463"/>
                  </a:cubicBezTo>
                  <a:cubicBezTo>
                    <a:pt x="1184" y="11720"/>
                    <a:pt x="555" y="13014"/>
                    <a:pt x="1" y="14419"/>
                  </a:cubicBezTo>
                  <a:cubicBezTo>
                    <a:pt x="7173" y="22626"/>
                    <a:pt x="20372" y="35270"/>
                    <a:pt x="29023" y="42073"/>
                  </a:cubicBezTo>
                  <a:cubicBezTo>
                    <a:pt x="30539" y="40890"/>
                    <a:pt x="31980" y="39633"/>
                    <a:pt x="33422" y="38339"/>
                  </a:cubicBezTo>
                  <a:cubicBezTo>
                    <a:pt x="33496" y="38302"/>
                    <a:pt x="33607" y="38191"/>
                    <a:pt x="33681" y="38117"/>
                  </a:cubicBezTo>
                  <a:cubicBezTo>
                    <a:pt x="33792" y="38006"/>
                    <a:pt x="33829" y="37932"/>
                    <a:pt x="33977" y="37895"/>
                  </a:cubicBezTo>
                  <a:lnTo>
                    <a:pt x="34273" y="37562"/>
                  </a:lnTo>
                  <a:cubicBezTo>
                    <a:pt x="35715" y="36231"/>
                    <a:pt x="37119" y="34789"/>
                    <a:pt x="38339" y="33311"/>
                  </a:cubicBezTo>
                  <a:lnTo>
                    <a:pt x="38672" y="32978"/>
                  </a:lnTo>
                  <a:cubicBezTo>
                    <a:pt x="38709" y="32904"/>
                    <a:pt x="38820" y="32793"/>
                    <a:pt x="38894" y="32719"/>
                  </a:cubicBezTo>
                  <a:cubicBezTo>
                    <a:pt x="39005" y="32608"/>
                    <a:pt x="39042" y="32534"/>
                    <a:pt x="39153" y="32423"/>
                  </a:cubicBezTo>
                  <a:cubicBezTo>
                    <a:pt x="40373" y="30981"/>
                    <a:pt x="41593" y="29466"/>
                    <a:pt x="42702" y="27950"/>
                  </a:cubicBezTo>
                  <a:cubicBezTo>
                    <a:pt x="35493" y="19521"/>
                    <a:pt x="22331" y="6803"/>
                    <a:pt x="13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7"/>
            <p:cNvSpPr/>
            <p:nvPr/>
          </p:nvSpPr>
          <p:spPr>
            <a:xfrm rot="-2652023">
              <a:off x="2118802" y="2177300"/>
              <a:ext cx="1600434" cy="1579230"/>
            </a:xfrm>
            <a:custGeom>
              <a:avLst/>
              <a:gdLst/>
              <a:ahLst/>
              <a:cxnLst/>
              <a:rect l="l" t="t" r="r" b="b"/>
              <a:pathLst>
                <a:path w="36306" h="35825" extrusionOk="0">
                  <a:moveTo>
                    <a:pt x="12164" y="0"/>
                  </a:moveTo>
                  <a:cubicBezTo>
                    <a:pt x="6211" y="2514"/>
                    <a:pt x="2218" y="6618"/>
                    <a:pt x="0" y="12681"/>
                  </a:cubicBezTo>
                  <a:cubicBezTo>
                    <a:pt x="7172" y="20778"/>
                    <a:pt x="15861" y="29022"/>
                    <a:pt x="24290" y="35825"/>
                  </a:cubicBezTo>
                  <a:cubicBezTo>
                    <a:pt x="28985" y="32276"/>
                    <a:pt x="32904" y="28172"/>
                    <a:pt x="36305" y="23292"/>
                  </a:cubicBezTo>
                  <a:cubicBezTo>
                    <a:pt x="29170" y="15158"/>
                    <a:pt x="20519" y="6840"/>
                    <a:pt x="12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7"/>
            <p:cNvSpPr/>
            <p:nvPr/>
          </p:nvSpPr>
          <p:spPr>
            <a:xfrm rot="-2652023">
              <a:off x="2155986" y="2507502"/>
              <a:ext cx="917607" cy="912669"/>
            </a:xfrm>
            <a:custGeom>
              <a:avLst/>
              <a:gdLst/>
              <a:ahLst/>
              <a:cxnLst/>
              <a:rect l="l" t="t" r="r" b="b"/>
              <a:pathLst>
                <a:path w="20816" h="20704" extrusionOk="0">
                  <a:moveTo>
                    <a:pt x="5731" y="0"/>
                  </a:moveTo>
                  <a:cubicBezTo>
                    <a:pt x="2626" y="888"/>
                    <a:pt x="777" y="2847"/>
                    <a:pt x="1" y="6026"/>
                  </a:cubicBezTo>
                  <a:cubicBezTo>
                    <a:pt x="4548" y="11091"/>
                    <a:pt x="10020" y="16304"/>
                    <a:pt x="15196" y="20704"/>
                  </a:cubicBezTo>
                  <a:cubicBezTo>
                    <a:pt x="17488" y="19077"/>
                    <a:pt x="19337" y="17155"/>
                    <a:pt x="20815" y="14752"/>
                  </a:cubicBezTo>
                  <a:cubicBezTo>
                    <a:pt x="16268" y="9687"/>
                    <a:pt x="10833" y="4437"/>
                    <a:pt x="5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7"/>
            <p:cNvSpPr/>
            <p:nvPr/>
          </p:nvSpPr>
          <p:spPr>
            <a:xfrm rot="-2652023">
              <a:off x="2460086" y="2310517"/>
              <a:ext cx="1320117" cy="1310331"/>
            </a:xfrm>
            <a:custGeom>
              <a:avLst/>
              <a:gdLst/>
              <a:ahLst/>
              <a:cxnLst/>
              <a:rect l="l" t="t" r="r" b="b"/>
              <a:pathLst>
                <a:path w="29947" h="29725" extrusionOk="0">
                  <a:moveTo>
                    <a:pt x="12163" y="0"/>
                  </a:moveTo>
                  <a:cubicBezTo>
                    <a:pt x="6618" y="2884"/>
                    <a:pt x="2699" y="7025"/>
                    <a:pt x="0" y="12644"/>
                  </a:cubicBezTo>
                  <a:cubicBezTo>
                    <a:pt x="5324" y="19003"/>
                    <a:pt x="11350" y="24734"/>
                    <a:pt x="17931" y="29725"/>
                  </a:cubicBezTo>
                  <a:cubicBezTo>
                    <a:pt x="22478" y="26028"/>
                    <a:pt x="26434" y="21887"/>
                    <a:pt x="29946" y="17192"/>
                  </a:cubicBezTo>
                  <a:cubicBezTo>
                    <a:pt x="24659" y="10796"/>
                    <a:pt x="18670" y="5065"/>
                    <a:pt x="12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7"/>
            <p:cNvSpPr/>
            <p:nvPr/>
          </p:nvSpPr>
          <p:spPr>
            <a:xfrm rot="-2652023">
              <a:off x="2726675" y="2518519"/>
              <a:ext cx="896403" cy="894728"/>
            </a:xfrm>
            <a:custGeom>
              <a:avLst/>
              <a:gdLst/>
              <a:ahLst/>
              <a:cxnLst/>
              <a:rect l="l" t="t" r="r" b="b"/>
              <a:pathLst>
                <a:path w="20335" h="20297" extrusionOk="0">
                  <a:moveTo>
                    <a:pt x="9650" y="0"/>
                  </a:moveTo>
                  <a:cubicBezTo>
                    <a:pt x="8837" y="518"/>
                    <a:pt x="7986" y="1072"/>
                    <a:pt x="7247" y="1664"/>
                  </a:cubicBezTo>
                  <a:cubicBezTo>
                    <a:pt x="7062" y="1812"/>
                    <a:pt x="6877" y="1959"/>
                    <a:pt x="6692" y="2144"/>
                  </a:cubicBezTo>
                  <a:cubicBezTo>
                    <a:pt x="6581" y="2218"/>
                    <a:pt x="6433" y="2329"/>
                    <a:pt x="6323" y="2403"/>
                  </a:cubicBezTo>
                  <a:cubicBezTo>
                    <a:pt x="4807" y="3660"/>
                    <a:pt x="3476" y="5028"/>
                    <a:pt x="2256" y="6655"/>
                  </a:cubicBezTo>
                  <a:cubicBezTo>
                    <a:pt x="2182" y="6766"/>
                    <a:pt x="2071" y="6877"/>
                    <a:pt x="1997" y="7024"/>
                  </a:cubicBezTo>
                  <a:cubicBezTo>
                    <a:pt x="1849" y="7209"/>
                    <a:pt x="1664" y="7394"/>
                    <a:pt x="1590" y="7579"/>
                  </a:cubicBezTo>
                  <a:cubicBezTo>
                    <a:pt x="1036" y="8355"/>
                    <a:pt x="481" y="9206"/>
                    <a:pt x="1" y="10093"/>
                  </a:cubicBezTo>
                  <a:cubicBezTo>
                    <a:pt x="3106" y="14012"/>
                    <a:pt x="6692" y="17413"/>
                    <a:pt x="10759" y="20297"/>
                  </a:cubicBezTo>
                  <a:cubicBezTo>
                    <a:pt x="11461" y="19705"/>
                    <a:pt x="12164" y="19040"/>
                    <a:pt x="12866" y="18411"/>
                  </a:cubicBezTo>
                  <a:cubicBezTo>
                    <a:pt x="13051" y="18264"/>
                    <a:pt x="13236" y="18116"/>
                    <a:pt x="13347" y="17931"/>
                  </a:cubicBezTo>
                  <a:cubicBezTo>
                    <a:pt x="13458" y="17857"/>
                    <a:pt x="13606" y="17746"/>
                    <a:pt x="13680" y="17598"/>
                  </a:cubicBezTo>
                  <a:cubicBezTo>
                    <a:pt x="15122" y="16267"/>
                    <a:pt x="16489" y="14825"/>
                    <a:pt x="17746" y="13346"/>
                  </a:cubicBezTo>
                  <a:cubicBezTo>
                    <a:pt x="17894" y="13272"/>
                    <a:pt x="17968" y="13125"/>
                    <a:pt x="18079" y="13051"/>
                  </a:cubicBezTo>
                  <a:cubicBezTo>
                    <a:pt x="18227" y="12829"/>
                    <a:pt x="18412" y="12681"/>
                    <a:pt x="18523" y="12459"/>
                  </a:cubicBezTo>
                  <a:cubicBezTo>
                    <a:pt x="19151" y="11794"/>
                    <a:pt x="19780" y="11091"/>
                    <a:pt x="20334" y="10352"/>
                  </a:cubicBezTo>
                  <a:cubicBezTo>
                    <a:pt x="17303" y="6396"/>
                    <a:pt x="13717" y="2921"/>
                    <a:pt x="9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652023">
              <a:off x="2578509" y="3220584"/>
              <a:ext cx="262419" cy="167908"/>
            </a:xfrm>
            <a:custGeom>
              <a:avLst/>
              <a:gdLst/>
              <a:ahLst/>
              <a:cxnLst/>
              <a:rect l="l" t="t" r="r" b="b"/>
              <a:pathLst>
                <a:path w="5953" h="3809" extrusionOk="0">
                  <a:moveTo>
                    <a:pt x="370" y="1"/>
                  </a:moveTo>
                  <a:cubicBezTo>
                    <a:pt x="222" y="223"/>
                    <a:pt x="148" y="445"/>
                    <a:pt x="0" y="666"/>
                  </a:cubicBezTo>
                  <a:cubicBezTo>
                    <a:pt x="296" y="999"/>
                    <a:pt x="518" y="1295"/>
                    <a:pt x="776" y="1591"/>
                  </a:cubicBezTo>
                  <a:lnTo>
                    <a:pt x="5804" y="3809"/>
                  </a:lnTo>
                  <a:lnTo>
                    <a:pt x="5694" y="3698"/>
                  </a:lnTo>
                  <a:cubicBezTo>
                    <a:pt x="5767" y="3513"/>
                    <a:pt x="5878" y="3365"/>
                    <a:pt x="5952" y="3217"/>
                  </a:cubicBez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7"/>
            <p:cNvSpPr/>
            <p:nvPr/>
          </p:nvSpPr>
          <p:spPr>
            <a:xfrm rot="-2652023">
              <a:off x="3148126" y="3290007"/>
              <a:ext cx="91337" cy="105973"/>
            </a:xfrm>
            <a:custGeom>
              <a:avLst/>
              <a:gdLst/>
              <a:ahLst/>
              <a:cxnLst/>
              <a:rect l="l" t="t" r="r" b="b"/>
              <a:pathLst>
                <a:path w="2072" h="2404" extrusionOk="0">
                  <a:moveTo>
                    <a:pt x="1332" y="1"/>
                  </a:moveTo>
                  <a:lnTo>
                    <a:pt x="1" y="1406"/>
                  </a:lnTo>
                  <a:cubicBezTo>
                    <a:pt x="370" y="1738"/>
                    <a:pt x="740" y="2108"/>
                    <a:pt x="1110" y="2404"/>
                  </a:cubicBezTo>
                  <a:lnTo>
                    <a:pt x="2071" y="703"/>
                  </a:lnTo>
                  <a:cubicBezTo>
                    <a:pt x="1849" y="481"/>
                    <a:pt x="1554" y="260"/>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rot="-2652023">
              <a:off x="2617294" y="2504781"/>
              <a:ext cx="179325" cy="259157"/>
            </a:xfrm>
            <a:custGeom>
              <a:avLst/>
              <a:gdLst/>
              <a:ahLst/>
              <a:cxnLst/>
              <a:rect l="l" t="t" r="r" b="b"/>
              <a:pathLst>
                <a:path w="4068" h="5879" extrusionOk="0">
                  <a:moveTo>
                    <a:pt x="703" y="0"/>
                  </a:moveTo>
                  <a:cubicBezTo>
                    <a:pt x="482" y="111"/>
                    <a:pt x="260" y="259"/>
                    <a:pt x="1" y="370"/>
                  </a:cubicBezTo>
                  <a:lnTo>
                    <a:pt x="3476" y="5879"/>
                  </a:lnTo>
                  <a:cubicBezTo>
                    <a:pt x="3624" y="5768"/>
                    <a:pt x="3809" y="5620"/>
                    <a:pt x="3957" y="5546"/>
                  </a:cubicBezTo>
                  <a:lnTo>
                    <a:pt x="4068" y="5657"/>
                  </a:lnTo>
                  <a:lnTo>
                    <a:pt x="1628" y="740"/>
                  </a:lnTo>
                  <a:cubicBezTo>
                    <a:pt x="1295" y="518"/>
                    <a:pt x="999" y="222"/>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7"/>
            <p:cNvSpPr/>
            <p:nvPr/>
          </p:nvSpPr>
          <p:spPr>
            <a:xfrm rot="-2652023">
              <a:off x="3486057" y="2571567"/>
              <a:ext cx="192373" cy="130394"/>
            </a:xfrm>
            <a:custGeom>
              <a:avLst/>
              <a:gdLst/>
              <a:ahLst/>
              <a:cxnLst/>
              <a:rect l="l" t="t" r="r" b="b"/>
              <a:pathLst>
                <a:path w="4364" h="2958" extrusionOk="0">
                  <a:moveTo>
                    <a:pt x="1" y="0"/>
                  </a:moveTo>
                  <a:lnTo>
                    <a:pt x="1" y="0"/>
                  </a:lnTo>
                  <a:cubicBezTo>
                    <a:pt x="149" y="185"/>
                    <a:pt x="334" y="407"/>
                    <a:pt x="481" y="592"/>
                  </a:cubicBezTo>
                  <a:cubicBezTo>
                    <a:pt x="371" y="740"/>
                    <a:pt x="297" y="814"/>
                    <a:pt x="149" y="962"/>
                  </a:cubicBezTo>
                  <a:lnTo>
                    <a:pt x="3513" y="2958"/>
                  </a:lnTo>
                  <a:cubicBezTo>
                    <a:pt x="3809" y="2588"/>
                    <a:pt x="4068" y="2255"/>
                    <a:pt x="4363" y="1886"/>
                  </a:cubicBezTo>
                  <a:cubicBezTo>
                    <a:pt x="4031" y="1479"/>
                    <a:pt x="3661" y="1072"/>
                    <a:pt x="3328" y="70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7"/>
            <p:cNvSpPr/>
            <p:nvPr/>
          </p:nvSpPr>
          <p:spPr>
            <a:xfrm rot="-2652023">
              <a:off x="3518246" y="3196346"/>
              <a:ext cx="138549" cy="189067"/>
            </a:xfrm>
            <a:custGeom>
              <a:avLst/>
              <a:gdLst/>
              <a:ahLst/>
              <a:cxnLst/>
              <a:rect l="l" t="t" r="r" b="b"/>
              <a:pathLst>
                <a:path w="3143" h="4289" extrusionOk="0">
                  <a:moveTo>
                    <a:pt x="0" y="0"/>
                  </a:moveTo>
                  <a:lnTo>
                    <a:pt x="851" y="3328"/>
                  </a:lnTo>
                  <a:lnTo>
                    <a:pt x="2071" y="4289"/>
                  </a:lnTo>
                  <a:cubicBezTo>
                    <a:pt x="2441" y="4030"/>
                    <a:pt x="2773" y="3697"/>
                    <a:pt x="3143" y="3439"/>
                  </a:cubicBezTo>
                  <a:lnTo>
                    <a:pt x="1036" y="148"/>
                  </a:lnTo>
                  <a:cubicBezTo>
                    <a:pt x="851" y="296"/>
                    <a:pt x="740" y="370"/>
                    <a:pt x="592" y="481"/>
                  </a:cubicBezTo>
                  <a:cubicBezTo>
                    <a:pt x="370" y="333"/>
                    <a:pt x="185" y="1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7"/>
            <p:cNvSpPr/>
            <p:nvPr/>
          </p:nvSpPr>
          <p:spPr>
            <a:xfrm rot="-2652023">
              <a:off x="3136008" y="2542737"/>
              <a:ext cx="104342" cy="92924"/>
            </a:xfrm>
            <a:custGeom>
              <a:avLst/>
              <a:gdLst/>
              <a:ahLst/>
              <a:cxnLst/>
              <a:rect l="l" t="t" r="r" b="b"/>
              <a:pathLst>
                <a:path w="2367" h="2108" extrusionOk="0">
                  <a:moveTo>
                    <a:pt x="1294" y="0"/>
                  </a:moveTo>
                  <a:lnTo>
                    <a:pt x="1" y="1405"/>
                  </a:lnTo>
                  <a:lnTo>
                    <a:pt x="703" y="2108"/>
                  </a:lnTo>
                  <a:lnTo>
                    <a:pt x="2367" y="1073"/>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7"/>
            <p:cNvSpPr/>
            <p:nvPr/>
          </p:nvSpPr>
          <p:spPr>
            <a:xfrm rot="-2652023">
              <a:off x="2583283" y="2545147"/>
              <a:ext cx="66872" cy="65241"/>
            </a:xfrm>
            <a:custGeom>
              <a:avLst/>
              <a:gdLst/>
              <a:ahLst/>
              <a:cxnLst/>
              <a:rect l="l" t="t" r="r" b="b"/>
              <a:pathLst>
                <a:path w="1517" h="1480" extrusionOk="0">
                  <a:moveTo>
                    <a:pt x="1110" y="1"/>
                  </a:moveTo>
                  <a:lnTo>
                    <a:pt x="0" y="148"/>
                  </a:lnTo>
                  <a:lnTo>
                    <a:pt x="1516" y="1479"/>
                  </a:lnTo>
                  <a:lnTo>
                    <a:pt x="1405" y="592"/>
                  </a:lnTo>
                  <a:lnTo>
                    <a:pt x="1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7"/>
            <p:cNvSpPr/>
            <p:nvPr/>
          </p:nvSpPr>
          <p:spPr>
            <a:xfrm rot="-2652023">
              <a:off x="2591073" y="3325587"/>
              <a:ext cx="65197" cy="68503"/>
            </a:xfrm>
            <a:custGeom>
              <a:avLst/>
              <a:gdLst/>
              <a:ahLst/>
              <a:cxnLst/>
              <a:rect l="l" t="t" r="r" b="b"/>
              <a:pathLst>
                <a:path w="1479" h="1554" extrusionOk="0">
                  <a:moveTo>
                    <a:pt x="37" y="0"/>
                  </a:moveTo>
                  <a:lnTo>
                    <a:pt x="0" y="1183"/>
                  </a:lnTo>
                  <a:lnTo>
                    <a:pt x="555" y="1405"/>
                  </a:lnTo>
                  <a:lnTo>
                    <a:pt x="1479" y="1553"/>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7"/>
            <p:cNvSpPr/>
            <p:nvPr/>
          </p:nvSpPr>
          <p:spPr>
            <a:xfrm rot="-2652023">
              <a:off x="3708371" y="2828521"/>
              <a:ext cx="249415" cy="260788"/>
            </a:xfrm>
            <a:custGeom>
              <a:avLst/>
              <a:gdLst/>
              <a:ahLst/>
              <a:cxnLst/>
              <a:rect l="l" t="t" r="r" b="b"/>
              <a:pathLst>
                <a:path w="5658" h="5916" extrusionOk="0">
                  <a:moveTo>
                    <a:pt x="5177" y="1"/>
                  </a:moveTo>
                  <a:lnTo>
                    <a:pt x="1" y="5435"/>
                  </a:lnTo>
                  <a:lnTo>
                    <a:pt x="481" y="5916"/>
                  </a:lnTo>
                  <a:lnTo>
                    <a:pt x="5657" y="481"/>
                  </a:lnTo>
                  <a:lnTo>
                    <a:pt x="5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7"/>
            <p:cNvSpPr/>
            <p:nvPr/>
          </p:nvSpPr>
          <p:spPr>
            <a:xfrm rot="-2652023">
              <a:off x="2061143" y="3229940"/>
              <a:ext cx="100595" cy="174432"/>
            </a:xfrm>
            <a:custGeom>
              <a:avLst/>
              <a:gdLst/>
              <a:ahLst/>
              <a:cxnLst/>
              <a:rect l="l" t="t" r="r" b="b"/>
              <a:pathLst>
                <a:path w="2282" h="3957" extrusionOk="0">
                  <a:moveTo>
                    <a:pt x="1665" y="1"/>
                  </a:moveTo>
                  <a:cubicBezTo>
                    <a:pt x="1641" y="1"/>
                    <a:pt x="1615" y="6"/>
                    <a:pt x="1587" y="15"/>
                  </a:cubicBezTo>
                  <a:cubicBezTo>
                    <a:pt x="1254" y="126"/>
                    <a:pt x="256" y="2529"/>
                    <a:pt x="145" y="2788"/>
                  </a:cubicBezTo>
                  <a:cubicBezTo>
                    <a:pt x="0" y="3281"/>
                    <a:pt x="379" y="3957"/>
                    <a:pt x="763" y="3957"/>
                  </a:cubicBezTo>
                  <a:cubicBezTo>
                    <a:pt x="868" y="3957"/>
                    <a:pt x="974" y="3906"/>
                    <a:pt x="1070" y="3786"/>
                  </a:cubicBezTo>
                  <a:cubicBezTo>
                    <a:pt x="1710" y="3075"/>
                    <a:pt x="2282"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7"/>
            <p:cNvSpPr/>
            <p:nvPr/>
          </p:nvSpPr>
          <p:spPr>
            <a:xfrm rot="-2652023">
              <a:off x="2013353" y="2582608"/>
              <a:ext cx="187568" cy="81684"/>
            </a:xfrm>
            <a:custGeom>
              <a:avLst/>
              <a:gdLst/>
              <a:ahLst/>
              <a:cxnLst/>
              <a:rect l="l" t="t" r="r" b="b"/>
              <a:pathLst>
                <a:path w="4255" h="1853" extrusionOk="0">
                  <a:moveTo>
                    <a:pt x="3042" y="1"/>
                  </a:moveTo>
                  <a:cubicBezTo>
                    <a:pt x="2958" y="1"/>
                    <a:pt x="2877" y="12"/>
                    <a:pt x="2800" y="35"/>
                  </a:cubicBezTo>
                  <a:cubicBezTo>
                    <a:pt x="2505" y="109"/>
                    <a:pt x="212" y="1219"/>
                    <a:pt x="65" y="1551"/>
                  </a:cubicBezTo>
                  <a:cubicBezTo>
                    <a:pt x="0" y="1766"/>
                    <a:pt x="231" y="1853"/>
                    <a:pt x="609" y="1853"/>
                  </a:cubicBezTo>
                  <a:cubicBezTo>
                    <a:pt x="1534" y="1853"/>
                    <a:pt x="3337" y="1332"/>
                    <a:pt x="3836" y="886"/>
                  </a:cubicBezTo>
                  <a:cubicBezTo>
                    <a:pt x="4254" y="499"/>
                    <a:pt x="3607" y="1"/>
                    <a:pt x="3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7"/>
            <p:cNvSpPr/>
            <p:nvPr/>
          </p:nvSpPr>
          <p:spPr>
            <a:xfrm rot="-2652023">
              <a:off x="1888915" y="2781699"/>
              <a:ext cx="378134" cy="384614"/>
            </a:xfrm>
            <a:custGeom>
              <a:avLst/>
              <a:gdLst/>
              <a:ahLst/>
              <a:cxnLst/>
              <a:rect l="l" t="t" r="r" b="b"/>
              <a:pathLst>
                <a:path w="8578" h="8725" extrusionOk="0">
                  <a:moveTo>
                    <a:pt x="7730" y="1"/>
                  </a:moveTo>
                  <a:cubicBezTo>
                    <a:pt x="7564" y="1"/>
                    <a:pt x="7393" y="51"/>
                    <a:pt x="7246" y="154"/>
                  </a:cubicBezTo>
                  <a:cubicBezTo>
                    <a:pt x="4474" y="2150"/>
                    <a:pt x="2070" y="4627"/>
                    <a:pt x="222" y="7511"/>
                  </a:cubicBezTo>
                  <a:cubicBezTo>
                    <a:pt x="0" y="7881"/>
                    <a:pt x="74" y="8398"/>
                    <a:pt x="444" y="8620"/>
                  </a:cubicBezTo>
                  <a:cubicBezTo>
                    <a:pt x="562" y="8691"/>
                    <a:pt x="692" y="8724"/>
                    <a:pt x="821" y="8724"/>
                  </a:cubicBezTo>
                  <a:cubicBezTo>
                    <a:pt x="1095" y="8724"/>
                    <a:pt x="1365" y="8576"/>
                    <a:pt x="1516" y="8324"/>
                  </a:cubicBezTo>
                  <a:cubicBezTo>
                    <a:pt x="3254" y="5663"/>
                    <a:pt x="5546" y="3296"/>
                    <a:pt x="8134" y="1448"/>
                  </a:cubicBezTo>
                  <a:cubicBezTo>
                    <a:pt x="8503" y="1226"/>
                    <a:pt x="8577" y="709"/>
                    <a:pt x="8355" y="339"/>
                  </a:cubicBezTo>
                  <a:cubicBezTo>
                    <a:pt x="8222" y="116"/>
                    <a:pt x="7981" y="1"/>
                    <a:pt x="7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7"/>
            <p:cNvSpPr/>
            <p:nvPr/>
          </p:nvSpPr>
          <p:spPr>
            <a:xfrm rot="-2652023">
              <a:off x="2032003" y="2953854"/>
              <a:ext cx="45669" cy="39497"/>
            </a:xfrm>
            <a:custGeom>
              <a:avLst/>
              <a:gdLst/>
              <a:ahLst/>
              <a:cxnLst/>
              <a:rect l="l" t="t" r="r" b="b"/>
              <a:pathLst>
                <a:path w="1036" h="896" extrusionOk="0">
                  <a:moveTo>
                    <a:pt x="678" y="1"/>
                  </a:moveTo>
                  <a:cubicBezTo>
                    <a:pt x="551" y="1"/>
                    <a:pt x="410" y="76"/>
                    <a:pt x="296" y="235"/>
                  </a:cubicBezTo>
                  <a:cubicBezTo>
                    <a:pt x="111" y="457"/>
                    <a:pt x="0" y="716"/>
                    <a:pt x="148" y="827"/>
                  </a:cubicBezTo>
                  <a:cubicBezTo>
                    <a:pt x="196" y="874"/>
                    <a:pt x="255" y="895"/>
                    <a:pt x="320" y="895"/>
                  </a:cubicBezTo>
                  <a:cubicBezTo>
                    <a:pt x="456" y="895"/>
                    <a:pt x="615" y="804"/>
                    <a:pt x="740" y="679"/>
                  </a:cubicBezTo>
                  <a:cubicBezTo>
                    <a:pt x="925" y="457"/>
                    <a:pt x="1036" y="161"/>
                    <a:pt x="888" y="87"/>
                  </a:cubicBezTo>
                  <a:cubicBezTo>
                    <a:pt x="831" y="30"/>
                    <a:pt x="757" y="1"/>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p:nvPr/>
          </p:nvSpPr>
          <p:spPr>
            <a:xfrm rot="-2652023">
              <a:off x="2026076" y="2975037"/>
              <a:ext cx="133700" cy="192373"/>
            </a:xfrm>
            <a:custGeom>
              <a:avLst/>
              <a:gdLst/>
              <a:ahLst/>
              <a:cxnLst/>
              <a:rect l="l" t="t" r="r" b="b"/>
              <a:pathLst>
                <a:path w="3033" h="4364" extrusionOk="0">
                  <a:moveTo>
                    <a:pt x="2441" y="1"/>
                  </a:moveTo>
                  <a:cubicBezTo>
                    <a:pt x="2626" y="260"/>
                    <a:pt x="1" y="4363"/>
                    <a:pt x="1" y="4363"/>
                  </a:cubicBezTo>
                  <a:cubicBezTo>
                    <a:pt x="1" y="4363"/>
                    <a:pt x="1332" y="2330"/>
                    <a:pt x="3033" y="555"/>
                  </a:cubicBezTo>
                  <a:cubicBezTo>
                    <a:pt x="2811" y="334"/>
                    <a:pt x="2441"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7"/>
            <p:cNvSpPr/>
            <p:nvPr/>
          </p:nvSpPr>
          <p:spPr>
            <a:xfrm rot="-2652023">
              <a:off x="1996491" y="2805162"/>
              <a:ext cx="189111" cy="140224"/>
            </a:xfrm>
            <a:custGeom>
              <a:avLst/>
              <a:gdLst/>
              <a:ahLst/>
              <a:cxnLst/>
              <a:rect l="l" t="t" r="r" b="b"/>
              <a:pathLst>
                <a:path w="4290" h="3181" extrusionOk="0">
                  <a:moveTo>
                    <a:pt x="4290" y="1"/>
                  </a:moveTo>
                  <a:cubicBezTo>
                    <a:pt x="4289" y="1"/>
                    <a:pt x="4228" y="43"/>
                    <a:pt x="4118" y="122"/>
                  </a:cubicBezTo>
                  <a:lnTo>
                    <a:pt x="4118" y="122"/>
                  </a:lnTo>
                  <a:cubicBezTo>
                    <a:pt x="4227" y="45"/>
                    <a:pt x="4289" y="1"/>
                    <a:pt x="4290" y="1"/>
                  </a:cubicBezTo>
                  <a:close/>
                  <a:moveTo>
                    <a:pt x="4118" y="122"/>
                  </a:moveTo>
                  <a:cubicBezTo>
                    <a:pt x="3383" y="639"/>
                    <a:pt x="512" y="2635"/>
                    <a:pt x="44" y="2635"/>
                  </a:cubicBezTo>
                  <a:cubicBezTo>
                    <a:pt x="26" y="2635"/>
                    <a:pt x="12" y="2632"/>
                    <a:pt x="1" y="2626"/>
                  </a:cubicBezTo>
                  <a:lnTo>
                    <a:pt x="1" y="2626"/>
                  </a:lnTo>
                  <a:cubicBezTo>
                    <a:pt x="1" y="2626"/>
                    <a:pt x="371" y="2996"/>
                    <a:pt x="593" y="3180"/>
                  </a:cubicBezTo>
                  <a:cubicBezTo>
                    <a:pt x="1995" y="1686"/>
                    <a:pt x="3599" y="494"/>
                    <a:pt x="4118" y="1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7"/>
            <p:cNvSpPr/>
            <p:nvPr/>
          </p:nvSpPr>
          <p:spPr>
            <a:xfrm rot="-2652023">
              <a:off x="2431815" y="3172671"/>
              <a:ext cx="70134" cy="133700"/>
            </a:xfrm>
            <a:custGeom>
              <a:avLst/>
              <a:gdLst/>
              <a:ahLst/>
              <a:cxnLst/>
              <a:rect l="l" t="t" r="r" b="b"/>
              <a:pathLst>
                <a:path w="1591" h="3033" extrusionOk="0">
                  <a:moveTo>
                    <a:pt x="1590" y="1"/>
                  </a:moveTo>
                  <a:lnTo>
                    <a:pt x="1" y="2515"/>
                  </a:lnTo>
                  <a:lnTo>
                    <a:pt x="555" y="3032"/>
                  </a:lnTo>
                  <a:lnTo>
                    <a:pt x="1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7"/>
            <p:cNvSpPr/>
            <p:nvPr/>
          </p:nvSpPr>
          <p:spPr>
            <a:xfrm rot="-2652023">
              <a:off x="2385741" y="3172050"/>
              <a:ext cx="70090" cy="133656"/>
            </a:xfrm>
            <a:custGeom>
              <a:avLst/>
              <a:gdLst/>
              <a:ahLst/>
              <a:cxnLst/>
              <a:rect l="l" t="t" r="r" b="b"/>
              <a:pathLst>
                <a:path w="1590" h="3032" extrusionOk="0">
                  <a:moveTo>
                    <a:pt x="1590" y="0"/>
                  </a:moveTo>
                  <a:lnTo>
                    <a:pt x="0" y="2514"/>
                  </a:lnTo>
                  <a:lnTo>
                    <a:pt x="518" y="3032"/>
                  </a:lnTo>
                  <a:lnTo>
                    <a:pt x="1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7"/>
            <p:cNvSpPr/>
            <p:nvPr/>
          </p:nvSpPr>
          <p:spPr>
            <a:xfrm rot="-2652023">
              <a:off x="2338685" y="3173091"/>
              <a:ext cx="68503" cy="133700"/>
            </a:xfrm>
            <a:custGeom>
              <a:avLst/>
              <a:gdLst/>
              <a:ahLst/>
              <a:cxnLst/>
              <a:rect l="l" t="t" r="r" b="b"/>
              <a:pathLst>
                <a:path w="1554" h="3033" extrusionOk="0">
                  <a:moveTo>
                    <a:pt x="1554" y="1"/>
                  </a:moveTo>
                  <a:lnTo>
                    <a:pt x="1" y="2515"/>
                  </a:lnTo>
                  <a:lnTo>
                    <a:pt x="518" y="3032"/>
                  </a:lnTo>
                  <a:lnTo>
                    <a:pt x="1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rot="-2652023">
              <a:off x="2398776" y="2664072"/>
              <a:ext cx="130438" cy="76658"/>
            </a:xfrm>
            <a:custGeom>
              <a:avLst/>
              <a:gdLst/>
              <a:ahLst/>
              <a:cxnLst/>
              <a:rect l="l" t="t" r="r" b="b"/>
              <a:pathLst>
                <a:path w="2959" h="1739" extrusionOk="0">
                  <a:moveTo>
                    <a:pt x="2441" y="1"/>
                  </a:moveTo>
                  <a:lnTo>
                    <a:pt x="0" y="1739"/>
                  </a:lnTo>
                  <a:lnTo>
                    <a:pt x="2958" y="519"/>
                  </a:lnTo>
                  <a:lnTo>
                    <a:pt x="2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7"/>
            <p:cNvSpPr/>
            <p:nvPr/>
          </p:nvSpPr>
          <p:spPr>
            <a:xfrm rot="-2652023">
              <a:off x="2352717" y="2663445"/>
              <a:ext cx="130394" cy="76658"/>
            </a:xfrm>
            <a:custGeom>
              <a:avLst/>
              <a:gdLst/>
              <a:ahLst/>
              <a:cxnLst/>
              <a:rect l="l" t="t" r="r" b="b"/>
              <a:pathLst>
                <a:path w="2958" h="1739" extrusionOk="0">
                  <a:moveTo>
                    <a:pt x="2403" y="1"/>
                  </a:moveTo>
                  <a:lnTo>
                    <a:pt x="0" y="1738"/>
                  </a:lnTo>
                  <a:lnTo>
                    <a:pt x="2958" y="518"/>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7"/>
            <p:cNvSpPr/>
            <p:nvPr/>
          </p:nvSpPr>
          <p:spPr>
            <a:xfrm rot="-2652023">
              <a:off x="2305430" y="2663961"/>
              <a:ext cx="130438" cy="76614"/>
            </a:xfrm>
            <a:custGeom>
              <a:avLst/>
              <a:gdLst/>
              <a:ahLst/>
              <a:cxnLst/>
              <a:rect l="l" t="t" r="r" b="b"/>
              <a:pathLst>
                <a:path w="2959" h="1738" extrusionOk="0">
                  <a:moveTo>
                    <a:pt x="2441" y="0"/>
                  </a:moveTo>
                  <a:lnTo>
                    <a:pt x="1" y="1738"/>
                  </a:lnTo>
                  <a:lnTo>
                    <a:pt x="2958" y="518"/>
                  </a:lnTo>
                  <a:lnTo>
                    <a:pt x="2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7"/>
            <p:cNvSpPr/>
            <p:nvPr/>
          </p:nvSpPr>
          <p:spPr>
            <a:xfrm rot="-2652023">
              <a:off x="3709209" y="3176611"/>
              <a:ext cx="187436" cy="171170"/>
            </a:xfrm>
            <a:custGeom>
              <a:avLst/>
              <a:gdLst/>
              <a:ahLst/>
              <a:cxnLst/>
              <a:rect l="l" t="t" r="r" b="b"/>
              <a:pathLst>
                <a:path w="4252" h="3883" extrusionOk="0">
                  <a:moveTo>
                    <a:pt x="3512" y="0"/>
                  </a:moveTo>
                  <a:lnTo>
                    <a:pt x="0" y="2995"/>
                  </a:lnTo>
                  <a:lnTo>
                    <a:pt x="777" y="3882"/>
                  </a:lnTo>
                  <a:lnTo>
                    <a:pt x="4252" y="888"/>
                  </a:lnTo>
                  <a:lnTo>
                    <a:pt x="3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7"/>
            <p:cNvSpPr/>
            <p:nvPr/>
          </p:nvSpPr>
          <p:spPr>
            <a:xfrm rot="-2652023">
              <a:off x="3717329" y="2557709"/>
              <a:ext cx="166277" cy="190698"/>
            </a:xfrm>
            <a:custGeom>
              <a:avLst/>
              <a:gdLst/>
              <a:ahLst/>
              <a:cxnLst/>
              <a:rect l="l" t="t" r="r" b="b"/>
              <a:pathLst>
                <a:path w="3772" h="4326" extrusionOk="0">
                  <a:moveTo>
                    <a:pt x="2847" y="0"/>
                  </a:moveTo>
                  <a:lnTo>
                    <a:pt x="0" y="3623"/>
                  </a:lnTo>
                  <a:lnTo>
                    <a:pt x="888" y="4326"/>
                  </a:lnTo>
                  <a:lnTo>
                    <a:pt x="3771" y="703"/>
                  </a:lnTo>
                  <a:lnTo>
                    <a:pt x="2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7"/>
            <p:cNvSpPr/>
            <p:nvPr/>
          </p:nvSpPr>
          <p:spPr>
            <a:xfrm rot="-2652023">
              <a:off x="2006892" y="3393502"/>
              <a:ext cx="61979" cy="60348"/>
            </a:xfrm>
            <a:custGeom>
              <a:avLst/>
              <a:gdLst/>
              <a:ahLst/>
              <a:cxnLst/>
              <a:rect l="l" t="t" r="r" b="b"/>
              <a:pathLst>
                <a:path w="1406" h="1369" extrusionOk="0">
                  <a:moveTo>
                    <a:pt x="370" y="1"/>
                  </a:moveTo>
                  <a:lnTo>
                    <a:pt x="0" y="371"/>
                  </a:lnTo>
                  <a:lnTo>
                    <a:pt x="1036" y="1369"/>
                  </a:lnTo>
                  <a:lnTo>
                    <a:pt x="1405" y="999"/>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7"/>
            <p:cNvSpPr/>
            <p:nvPr/>
          </p:nvSpPr>
          <p:spPr>
            <a:xfrm rot="-2652023">
              <a:off x="1999408" y="2486643"/>
              <a:ext cx="61935" cy="58717"/>
            </a:xfrm>
            <a:custGeom>
              <a:avLst/>
              <a:gdLst/>
              <a:ahLst/>
              <a:cxnLst/>
              <a:rect l="l" t="t" r="r" b="b"/>
              <a:pathLst>
                <a:path w="1405" h="1332" extrusionOk="0">
                  <a:moveTo>
                    <a:pt x="370" y="1"/>
                  </a:moveTo>
                  <a:lnTo>
                    <a:pt x="0" y="370"/>
                  </a:lnTo>
                  <a:lnTo>
                    <a:pt x="1035" y="1332"/>
                  </a:lnTo>
                  <a:lnTo>
                    <a:pt x="1405" y="962"/>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rot="-2652023">
              <a:off x="3648794" y="3383243"/>
              <a:ext cx="61935" cy="58717"/>
            </a:xfrm>
            <a:custGeom>
              <a:avLst/>
              <a:gdLst/>
              <a:ahLst/>
              <a:cxnLst/>
              <a:rect l="l" t="t" r="r" b="b"/>
              <a:pathLst>
                <a:path w="1405" h="1332" extrusionOk="0">
                  <a:moveTo>
                    <a:pt x="370" y="0"/>
                  </a:moveTo>
                  <a:lnTo>
                    <a:pt x="0" y="333"/>
                  </a:lnTo>
                  <a:lnTo>
                    <a:pt x="1035" y="1331"/>
                  </a:lnTo>
                  <a:lnTo>
                    <a:pt x="1405" y="962"/>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p:nvPr/>
          </p:nvSpPr>
          <p:spPr>
            <a:xfrm rot="-2652023">
              <a:off x="3642434" y="2473616"/>
              <a:ext cx="61979" cy="60348"/>
            </a:xfrm>
            <a:custGeom>
              <a:avLst/>
              <a:gdLst/>
              <a:ahLst/>
              <a:cxnLst/>
              <a:rect l="l" t="t" r="r" b="b"/>
              <a:pathLst>
                <a:path w="1406" h="1369" extrusionOk="0">
                  <a:moveTo>
                    <a:pt x="371" y="0"/>
                  </a:moveTo>
                  <a:lnTo>
                    <a:pt x="1" y="370"/>
                  </a:lnTo>
                  <a:lnTo>
                    <a:pt x="1036" y="1368"/>
                  </a:lnTo>
                  <a:lnTo>
                    <a:pt x="1406" y="998"/>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7"/>
            <p:cNvSpPr/>
            <p:nvPr/>
          </p:nvSpPr>
          <p:spPr>
            <a:xfrm rot="-2652023">
              <a:off x="1872414" y="1992233"/>
              <a:ext cx="1976892" cy="1944316"/>
            </a:xfrm>
            <a:custGeom>
              <a:avLst/>
              <a:gdLst/>
              <a:ahLst/>
              <a:cxnLst/>
              <a:rect l="l" t="t" r="r" b="b"/>
              <a:pathLst>
                <a:path w="44846" h="44107" extrusionOk="0">
                  <a:moveTo>
                    <a:pt x="13790" y="0"/>
                  </a:moveTo>
                  <a:cubicBezTo>
                    <a:pt x="12385" y="592"/>
                    <a:pt x="11054" y="1294"/>
                    <a:pt x="9871" y="2034"/>
                  </a:cubicBezTo>
                  <a:cubicBezTo>
                    <a:pt x="6470" y="4141"/>
                    <a:pt x="3845" y="6877"/>
                    <a:pt x="1849" y="10352"/>
                  </a:cubicBezTo>
                  <a:cubicBezTo>
                    <a:pt x="1183" y="11572"/>
                    <a:pt x="518" y="12903"/>
                    <a:pt x="0" y="14308"/>
                  </a:cubicBezTo>
                  <a:cubicBezTo>
                    <a:pt x="7875" y="23218"/>
                    <a:pt x="21961" y="36675"/>
                    <a:pt x="31241" y="44106"/>
                  </a:cubicBezTo>
                  <a:cubicBezTo>
                    <a:pt x="32867" y="42886"/>
                    <a:pt x="34420" y="41592"/>
                    <a:pt x="35936" y="40188"/>
                  </a:cubicBezTo>
                  <a:cubicBezTo>
                    <a:pt x="37784" y="38487"/>
                    <a:pt x="39485" y="36675"/>
                    <a:pt x="41112" y="34790"/>
                  </a:cubicBezTo>
                  <a:cubicBezTo>
                    <a:pt x="42406" y="33274"/>
                    <a:pt x="43626" y="31647"/>
                    <a:pt x="44846" y="29984"/>
                  </a:cubicBezTo>
                  <a:cubicBezTo>
                    <a:pt x="37082" y="20963"/>
                    <a:pt x="23033" y="7468"/>
                    <a:pt x="13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7"/>
            <p:cNvSpPr/>
            <p:nvPr/>
          </p:nvSpPr>
          <p:spPr>
            <a:xfrm rot="-2652023">
              <a:off x="1920837" y="2035089"/>
              <a:ext cx="1882381" cy="1856328"/>
            </a:xfrm>
            <a:custGeom>
              <a:avLst/>
              <a:gdLst/>
              <a:ahLst/>
              <a:cxnLst/>
              <a:rect l="l" t="t" r="r" b="b"/>
              <a:pathLst>
                <a:path w="42702" h="42111" extrusionOk="0">
                  <a:moveTo>
                    <a:pt x="13790" y="1"/>
                  </a:moveTo>
                  <a:cubicBezTo>
                    <a:pt x="12386" y="666"/>
                    <a:pt x="11166" y="1332"/>
                    <a:pt x="9945" y="2145"/>
                  </a:cubicBezTo>
                  <a:lnTo>
                    <a:pt x="8578" y="3106"/>
                  </a:lnTo>
                  <a:cubicBezTo>
                    <a:pt x="8393" y="3254"/>
                    <a:pt x="8171" y="3365"/>
                    <a:pt x="8023" y="3550"/>
                  </a:cubicBezTo>
                  <a:cubicBezTo>
                    <a:pt x="7875" y="3624"/>
                    <a:pt x="7727" y="3735"/>
                    <a:pt x="7653" y="3846"/>
                  </a:cubicBezTo>
                  <a:cubicBezTo>
                    <a:pt x="6101" y="5103"/>
                    <a:pt x="4770" y="6470"/>
                    <a:pt x="3550" y="8097"/>
                  </a:cubicBezTo>
                  <a:cubicBezTo>
                    <a:pt x="3476" y="8208"/>
                    <a:pt x="3402" y="8319"/>
                    <a:pt x="3291" y="8504"/>
                  </a:cubicBezTo>
                  <a:lnTo>
                    <a:pt x="2884" y="9058"/>
                  </a:lnTo>
                  <a:cubicBezTo>
                    <a:pt x="2551" y="9502"/>
                    <a:pt x="2256" y="9983"/>
                    <a:pt x="1960" y="10500"/>
                  </a:cubicBezTo>
                  <a:cubicBezTo>
                    <a:pt x="1220" y="11720"/>
                    <a:pt x="555" y="13014"/>
                    <a:pt x="0" y="14419"/>
                  </a:cubicBezTo>
                  <a:cubicBezTo>
                    <a:pt x="7173" y="22627"/>
                    <a:pt x="20408" y="35308"/>
                    <a:pt x="29022" y="42110"/>
                  </a:cubicBezTo>
                  <a:cubicBezTo>
                    <a:pt x="30575" y="40890"/>
                    <a:pt x="31980" y="39633"/>
                    <a:pt x="33422" y="38339"/>
                  </a:cubicBezTo>
                  <a:cubicBezTo>
                    <a:pt x="33533" y="38302"/>
                    <a:pt x="33607" y="38228"/>
                    <a:pt x="33718" y="38117"/>
                  </a:cubicBezTo>
                  <a:cubicBezTo>
                    <a:pt x="33792" y="38043"/>
                    <a:pt x="33829" y="37933"/>
                    <a:pt x="33976" y="37896"/>
                  </a:cubicBezTo>
                  <a:lnTo>
                    <a:pt x="34309" y="37563"/>
                  </a:lnTo>
                  <a:cubicBezTo>
                    <a:pt x="35751" y="36232"/>
                    <a:pt x="37119" y="34790"/>
                    <a:pt x="38376" y="33311"/>
                  </a:cubicBezTo>
                  <a:lnTo>
                    <a:pt x="38709" y="32978"/>
                  </a:lnTo>
                  <a:cubicBezTo>
                    <a:pt x="38746" y="32905"/>
                    <a:pt x="38820" y="32794"/>
                    <a:pt x="38931" y="32720"/>
                  </a:cubicBezTo>
                  <a:cubicBezTo>
                    <a:pt x="39004" y="32609"/>
                    <a:pt x="39078" y="32535"/>
                    <a:pt x="39152" y="32424"/>
                  </a:cubicBezTo>
                  <a:cubicBezTo>
                    <a:pt x="40409" y="31019"/>
                    <a:pt x="41592" y="29466"/>
                    <a:pt x="42702" y="27950"/>
                  </a:cubicBezTo>
                  <a:cubicBezTo>
                    <a:pt x="35492" y="19558"/>
                    <a:pt x="22331" y="6840"/>
                    <a:pt x="13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7"/>
            <p:cNvSpPr/>
            <p:nvPr/>
          </p:nvSpPr>
          <p:spPr>
            <a:xfrm rot="-2652023">
              <a:off x="1917952" y="2175296"/>
              <a:ext cx="1598803" cy="1577643"/>
            </a:xfrm>
            <a:custGeom>
              <a:avLst/>
              <a:gdLst/>
              <a:ahLst/>
              <a:cxnLst/>
              <a:rect l="l" t="t" r="r" b="b"/>
              <a:pathLst>
                <a:path w="36269" h="35789" extrusionOk="0">
                  <a:moveTo>
                    <a:pt x="12164" y="1"/>
                  </a:moveTo>
                  <a:cubicBezTo>
                    <a:pt x="6175" y="2478"/>
                    <a:pt x="2219" y="6619"/>
                    <a:pt x="1" y="12645"/>
                  </a:cubicBezTo>
                  <a:cubicBezTo>
                    <a:pt x="7173" y="20741"/>
                    <a:pt x="15861" y="29023"/>
                    <a:pt x="24253" y="35789"/>
                  </a:cubicBezTo>
                  <a:cubicBezTo>
                    <a:pt x="28986" y="32239"/>
                    <a:pt x="32905" y="28136"/>
                    <a:pt x="36269" y="23292"/>
                  </a:cubicBezTo>
                  <a:cubicBezTo>
                    <a:pt x="29171" y="15159"/>
                    <a:pt x="20519" y="6840"/>
                    <a:pt x="12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7"/>
            <p:cNvSpPr/>
            <p:nvPr/>
          </p:nvSpPr>
          <p:spPr>
            <a:xfrm rot="-2652023">
              <a:off x="1952974" y="2504083"/>
              <a:ext cx="919194" cy="912714"/>
            </a:xfrm>
            <a:custGeom>
              <a:avLst/>
              <a:gdLst/>
              <a:ahLst/>
              <a:cxnLst/>
              <a:rect l="l" t="t" r="r" b="b"/>
              <a:pathLst>
                <a:path w="20852" h="20705" extrusionOk="0">
                  <a:moveTo>
                    <a:pt x="5731" y="1"/>
                  </a:moveTo>
                  <a:cubicBezTo>
                    <a:pt x="2625" y="888"/>
                    <a:pt x="777" y="2885"/>
                    <a:pt x="0" y="6064"/>
                  </a:cubicBezTo>
                  <a:cubicBezTo>
                    <a:pt x="4585" y="11092"/>
                    <a:pt x="10020" y="16342"/>
                    <a:pt x="15195" y="20704"/>
                  </a:cubicBezTo>
                  <a:cubicBezTo>
                    <a:pt x="17525" y="19115"/>
                    <a:pt x="19373" y="17155"/>
                    <a:pt x="20852" y="14752"/>
                  </a:cubicBezTo>
                  <a:cubicBezTo>
                    <a:pt x="16268" y="9724"/>
                    <a:pt x="10870" y="4437"/>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p:cNvSpPr/>
            <p:nvPr/>
          </p:nvSpPr>
          <p:spPr>
            <a:xfrm rot="-2652023">
              <a:off x="2258452" y="2306582"/>
              <a:ext cx="1320117" cy="1310331"/>
            </a:xfrm>
            <a:custGeom>
              <a:avLst/>
              <a:gdLst/>
              <a:ahLst/>
              <a:cxnLst/>
              <a:rect l="l" t="t" r="r" b="b"/>
              <a:pathLst>
                <a:path w="29947" h="29725" extrusionOk="0">
                  <a:moveTo>
                    <a:pt x="12164" y="0"/>
                  </a:moveTo>
                  <a:cubicBezTo>
                    <a:pt x="6618" y="2921"/>
                    <a:pt x="2662" y="7024"/>
                    <a:pt x="1" y="12681"/>
                  </a:cubicBezTo>
                  <a:cubicBezTo>
                    <a:pt x="5324" y="19003"/>
                    <a:pt x="11314" y="24733"/>
                    <a:pt x="17931" y="29724"/>
                  </a:cubicBezTo>
                  <a:cubicBezTo>
                    <a:pt x="22442" y="26027"/>
                    <a:pt x="26435" y="21924"/>
                    <a:pt x="29947" y="17191"/>
                  </a:cubicBezTo>
                  <a:cubicBezTo>
                    <a:pt x="24623" y="10832"/>
                    <a:pt x="18671" y="5102"/>
                    <a:pt x="1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7"/>
            <p:cNvSpPr/>
            <p:nvPr/>
          </p:nvSpPr>
          <p:spPr>
            <a:xfrm rot="-2652023">
              <a:off x="2525632" y="2515931"/>
              <a:ext cx="896359" cy="893141"/>
            </a:xfrm>
            <a:custGeom>
              <a:avLst/>
              <a:gdLst/>
              <a:ahLst/>
              <a:cxnLst/>
              <a:rect l="l" t="t" r="r" b="b"/>
              <a:pathLst>
                <a:path w="20334" h="20261" extrusionOk="0">
                  <a:moveTo>
                    <a:pt x="9649" y="1"/>
                  </a:moveTo>
                  <a:cubicBezTo>
                    <a:pt x="8799" y="481"/>
                    <a:pt x="7986" y="1036"/>
                    <a:pt x="7246" y="1664"/>
                  </a:cubicBezTo>
                  <a:cubicBezTo>
                    <a:pt x="7061" y="1775"/>
                    <a:pt x="6877" y="1923"/>
                    <a:pt x="6692" y="2108"/>
                  </a:cubicBezTo>
                  <a:cubicBezTo>
                    <a:pt x="6544" y="2219"/>
                    <a:pt x="6396" y="2293"/>
                    <a:pt x="6322" y="2367"/>
                  </a:cubicBezTo>
                  <a:cubicBezTo>
                    <a:pt x="4806" y="3624"/>
                    <a:pt x="3438" y="5029"/>
                    <a:pt x="2255" y="6655"/>
                  </a:cubicBezTo>
                  <a:cubicBezTo>
                    <a:pt x="2144" y="6729"/>
                    <a:pt x="2070" y="6877"/>
                    <a:pt x="1960" y="7025"/>
                  </a:cubicBezTo>
                  <a:cubicBezTo>
                    <a:pt x="1812" y="7210"/>
                    <a:pt x="1664" y="7358"/>
                    <a:pt x="1553" y="7580"/>
                  </a:cubicBezTo>
                  <a:cubicBezTo>
                    <a:pt x="998" y="8356"/>
                    <a:pt x="444" y="9169"/>
                    <a:pt x="0" y="10057"/>
                  </a:cubicBezTo>
                  <a:cubicBezTo>
                    <a:pt x="3069" y="13975"/>
                    <a:pt x="6692" y="17414"/>
                    <a:pt x="10759" y="20261"/>
                  </a:cubicBezTo>
                  <a:cubicBezTo>
                    <a:pt x="11461" y="19669"/>
                    <a:pt x="12126" y="19040"/>
                    <a:pt x="12829" y="18375"/>
                  </a:cubicBezTo>
                  <a:cubicBezTo>
                    <a:pt x="13014" y="18227"/>
                    <a:pt x="13199" y="18116"/>
                    <a:pt x="13346" y="17931"/>
                  </a:cubicBezTo>
                  <a:cubicBezTo>
                    <a:pt x="13420" y="17820"/>
                    <a:pt x="13568" y="17746"/>
                    <a:pt x="13679" y="17599"/>
                  </a:cubicBezTo>
                  <a:cubicBezTo>
                    <a:pt x="15084" y="16268"/>
                    <a:pt x="16489" y="14826"/>
                    <a:pt x="17746" y="13347"/>
                  </a:cubicBezTo>
                  <a:cubicBezTo>
                    <a:pt x="17857" y="13236"/>
                    <a:pt x="17968" y="13125"/>
                    <a:pt x="18042" y="13014"/>
                  </a:cubicBezTo>
                  <a:cubicBezTo>
                    <a:pt x="18190" y="12829"/>
                    <a:pt x="18375" y="12645"/>
                    <a:pt x="18522" y="12460"/>
                  </a:cubicBezTo>
                  <a:cubicBezTo>
                    <a:pt x="19114" y="11757"/>
                    <a:pt x="19779" y="11055"/>
                    <a:pt x="20334" y="10352"/>
                  </a:cubicBezTo>
                  <a:cubicBezTo>
                    <a:pt x="17265" y="6360"/>
                    <a:pt x="13716" y="2884"/>
                    <a:pt x="9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rot="-2652023">
              <a:off x="2376043" y="3216986"/>
              <a:ext cx="264050" cy="169539"/>
            </a:xfrm>
            <a:custGeom>
              <a:avLst/>
              <a:gdLst/>
              <a:ahLst/>
              <a:cxnLst/>
              <a:rect l="l" t="t" r="r" b="b"/>
              <a:pathLst>
                <a:path w="5990" h="3846" extrusionOk="0">
                  <a:moveTo>
                    <a:pt x="407" y="1"/>
                  </a:moveTo>
                  <a:cubicBezTo>
                    <a:pt x="259" y="222"/>
                    <a:pt x="149" y="481"/>
                    <a:pt x="1" y="703"/>
                  </a:cubicBezTo>
                  <a:cubicBezTo>
                    <a:pt x="296" y="1036"/>
                    <a:pt x="518" y="1294"/>
                    <a:pt x="814" y="1627"/>
                  </a:cubicBezTo>
                  <a:lnTo>
                    <a:pt x="5842" y="3845"/>
                  </a:lnTo>
                  <a:lnTo>
                    <a:pt x="5694" y="3698"/>
                  </a:lnTo>
                  <a:cubicBezTo>
                    <a:pt x="5805" y="3513"/>
                    <a:pt x="5879" y="3365"/>
                    <a:pt x="5990" y="3254"/>
                  </a:cubicBez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p:nvPr/>
          </p:nvSpPr>
          <p:spPr>
            <a:xfrm rot="-2652023">
              <a:off x="2946267" y="3287795"/>
              <a:ext cx="92924" cy="105973"/>
            </a:xfrm>
            <a:custGeom>
              <a:avLst/>
              <a:gdLst/>
              <a:ahLst/>
              <a:cxnLst/>
              <a:rect l="l" t="t" r="r" b="b"/>
              <a:pathLst>
                <a:path w="2108" h="2404" extrusionOk="0">
                  <a:moveTo>
                    <a:pt x="1368" y="0"/>
                  </a:moveTo>
                  <a:lnTo>
                    <a:pt x="0" y="1368"/>
                  </a:lnTo>
                  <a:cubicBezTo>
                    <a:pt x="370" y="1701"/>
                    <a:pt x="740" y="2071"/>
                    <a:pt x="1109" y="2403"/>
                  </a:cubicBezTo>
                  <a:lnTo>
                    <a:pt x="2108" y="703"/>
                  </a:lnTo>
                  <a:cubicBezTo>
                    <a:pt x="1849" y="444"/>
                    <a:pt x="1590" y="222"/>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p:nvPr/>
          </p:nvSpPr>
          <p:spPr>
            <a:xfrm rot="-2652023">
              <a:off x="2415691" y="2500815"/>
              <a:ext cx="179325" cy="259157"/>
            </a:xfrm>
            <a:custGeom>
              <a:avLst/>
              <a:gdLst/>
              <a:ahLst/>
              <a:cxnLst/>
              <a:rect l="l" t="t" r="r" b="b"/>
              <a:pathLst>
                <a:path w="4068" h="5879" extrusionOk="0">
                  <a:moveTo>
                    <a:pt x="703" y="0"/>
                  </a:moveTo>
                  <a:cubicBezTo>
                    <a:pt x="444" y="148"/>
                    <a:pt x="222" y="296"/>
                    <a:pt x="0" y="370"/>
                  </a:cubicBezTo>
                  <a:lnTo>
                    <a:pt x="3476" y="5878"/>
                  </a:lnTo>
                  <a:cubicBezTo>
                    <a:pt x="3587" y="5767"/>
                    <a:pt x="3772" y="5657"/>
                    <a:pt x="3919" y="5546"/>
                  </a:cubicBezTo>
                  <a:lnTo>
                    <a:pt x="4067" y="5693"/>
                  </a:lnTo>
                  <a:lnTo>
                    <a:pt x="1627" y="739"/>
                  </a:lnTo>
                  <a:cubicBezTo>
                    <a:pt x="1294" y="518"/>
                    <a:pt x="962" y="259"/>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rot="-2652023">
              <a:off x="3284677" y="2568148"/>
              <a:ext cx="190698" cy="130438"/>
            </a:xfrm>
            <a:custGeom>
              <a:avLst/>
              <a:gdLst/>
              <a:ahLst/>
              <a:cxnLst/>
              <a:rect l="l" t="t" r="r" b="b"/>
              <a:pathLst>
                <a:path w="4326" h="2959" extrusionOk="0">
                  <a:moveTo>
                    <a:pt x="0" y="1"/>
                  </a:moveTo>
                  <a:lnTo>
                    <a:pt x="0" y="1"/>
                  </a:lnTo>
                  <a:cubicBezTo>
                    <a:pt x="148" y="186"/>
                    <a:pt x="333" y="445"/>
                    <a:pt x="444" y="629"/>
                  </a:cubicBezTo>
                  <a:cubicBezTo>
                    <a:pt x="370" y="740"/>
                    <a:pt x="259" y="851"/>
                    <a:pt x="148" y="999"/>
                  </a:cubicBezTo>
                  <a:lnTo>
                    <a:pt x="3513" y="2959"/>
                  </a:lnTo>
                  <a:cubicBezTo>
                    <a:pt x="3771" y="2589"/>
                    <a:pt x="4067" y="2256"/>
                    <a:pt x="4326" y="1923"/>
                  </a:cubicBezTo>
                  <a:cubicBezTo>
                    <a:pt x="4030" y="1480"/>
                    <a:pt x="3660" y="1073"/>
                    <a:pt x="3328" y="70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rot="-2652023">
              <a:off x="3317765" y="3193511"/>
              <a:ext cx="138549" cy="189111"/>
            </a:xfrm>
            <a:custGeom>
              <a:avLst/>
              <a:gdLst/>
              <a:ahLst/>
              <a:cxnLst/>
              <a:rect l="l" t="t" r="r" b="b"/>
              <a:pathLst>
                <a:path w="3143" h="4290" extrusionOk="0">
                  <a:moveTo>
                    <a:pt x="0" y="1"/>
                  </a:moveTo>
                  <a:lnTo>
                    <a:pt x="813" y="3328"/>
                  </a:lnTo>
                  <a:lnTo>
                    <a:pt x="2070" y="4289"/>
                  </a:lnTo>
                  <a:cubicBezTo>
                    <a:pt x="2440" y="4031"/>
                    <a:pt x="2773" y="3698"/>
                    <a:pt x="3143" y="3402"/>
                  </a:cubicBezTo>
                  <a:lnTo>
                    <a:pt x="998" y="149"/>
                  </a:lnTo>
                  <a:cubicBezTo>
                    <a:pt x="813" y="260"/>
                    <a:pt x="739" y="371"/>
                    <a:pt x="592" y="445"/>
                  </a:cubicBezTo>
                  <a:cubicBezTo>
                    <a:pt x="370" y="334"/>
                    <a:pt x="185" y="1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p:nvPr/>
          </p:nvSpPr>
          <p:spPr>
            <a:xfrm rot="-2652023">
              <a:off x="2935205" y="2540740"/>
              <a:ext cx="102711" cy="91293"/>
            </a:xfrm>
            <a:custGeom>
              <a:avLst/>
              <a:gdLst/>
              <a:ahLst/>
              <a:cxnLst/>
              <a:rect l="l" t="t" r="r" b="b"/>
              <a:pathLst>
                <a:path w="2330" h="2071" extrusionOk="0">
                  <a:moveTo>
                    <a:pt x="1294" y="0"/>
                  </a:moveTo>
                  <a:lnTo>
                    <a:pt x="0" y="1368"/>
                  </a:lnTo>
                  <a:lnTo>
                    <a:pt x="666" y="2070"/>
                  </a:lnTo>
                  <a:lnTo>
                    <a:pt x="2329" y="1035"/>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p:nvPr/>
          </p:nvSpPr>
          <p:spPr>
            <a:xfrm rot="-2652023">
              <a:off x="2382770" y="2542387"/>
              <a:ext cx="66872" cy="65197"/>
            </a:xfrm>
            <a:custGeom>
              <a:avLst/>
              <a:gdLst/>
              <a:ahLst/>
              <a:cxnLst/>
              <a:rect l="l" t="t" r="r" b="b"/>
              <a:pathLst>
                <a:path w="1517" h="1479" extrusionOk="0">
                  <a:moveTo>
                    <a:pt x="1110" y="0"/>
                  </a:moveTo>
                  <a:lnTo>
                    <a:pt x="1" y="111"/>
                  </a:lnTo>
                  <a:lnTo>
                    <a:pt x="1517" y="1479"/>
                  </a:lnTo>
                  <a:lnTo>
                    <a:pt x="1369" y="592"/>
                  </a:lnTo>
                  <a:lnTo>
                    <a:pt x="1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p:nvPr/>
          </p:nvSpPr>
          <p:spPr>
            <a:xfrm rot="-2652023">
              <a:off x="2352863" y="2415454"/>
              <a:ext cx="153228" cy="114877"/>
            </a:xfrm>
            <a:custGeom>
              <a:avLst/>
              <a:gdLst/>
              <a:ahLst/>
              <a:cxnLst/>
              <a:rect l="l" t="t" r="r" b="b"/>
              <a:pathLst>
                <a:path w="3476" h="2606" extrusionOk="0">
                  <a:moveTo>
                    <a:pt x="2403" y="1"/>
                  </a:moveTo>
                  <a:cubicBezTo>
                    <a:pt x="2174" y="1"/>
                    <a:pt x="1941" y="67"/>
                    <a:pt x="1738" y="203"/>
                  </a:cubicBezTo>
                  <a:lnTo>
                    <a:pt x="740" y="831"/>
                  </a:lnTo>
                  <a:cubicBezTo>
                    <a:pt x="185" y="1201"/>
                    <a:pt x="0" y="1940"/>
                    <a:pt x="370" y="2495"/>
                  </a:cubicBezTo>
                  <a:lnTo>
                    <a:pt x="481" y="2606"/>
                  </a:lnTo>
                  <a:lnTo>
                    <a:pt x="3476" y="646"/>
                  </a:lnTo>
                  <a:lnTo>
                    <a:pt x="3365" y="572"/>
                  </a:lnTo>
                  <a:cubicBezTo>
                    <a:pt x="3177" y="198"/>
                    <a:pt x="2797"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p:cNvSpPr/>
            <p:nvPr/>
          </p:nvSpPr>
          <p:spPr>
            <a:xfrm rot="-2652023">
              <a:off x="2388801" y="3324142"/>
              <a:ext cx="65241" cy="66872"/>
            </a:xfrm>
            <a:custGeom>
              <a:avLst/>
              <a:gdLst/>
              <a:ahLst/>
              <a:cxnLst/>
              <a:rect l="l" t="t" r="r" b="b"/>
              <a:pathLst>
                <a:path w="1480" h="1517" extrusionOk="0">
                  <a:moveTo>
                    <a:pt x="38" y="1"/>
                  </a:moveTo>
                  <a:lnTo>
                    <a:pt x="1" y="1147"/>
                  </a:lnTo>
                  <a:lnTo>
                    <a:pt x="555" y="1369"/>
                  </a:lnTo>
                  <a:lnTo>
                    <a:pt x="1479" y="1517"/>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p:nvPr/>
          </p:nvSpPr>
          <p:spPr>
            <a:xfrm rot="-2652023">
              <a:off x="2377252" y="3395667"/>
              <a:ext cx="117390" cy="145338"/>
            </a:xfrm>
            <a:custGeom>
              <a:avLst/>
              <a:gdLst/>
              <a:ahLst/>
              <a:cxnLst/>
              <a:rect l="l" t="t" r="r" b="b"/>
              <a:pathLst>
                <a:path w="2663" h="3297" extrusionOk="0">
                  <a:moveTo>
                    <a:pt x="1945" y="0"/>
                  </a:moveTo>
                  <a:cubicBezTo>
                    <a:pt x="1528" y="0"/>
                    <a:pt x="1117" y="213"/>
                    <a:pt x="925" y="598"/>
                  </a:cubicBezTo>
                  <a:lnTo>
                    <a:pt x="296" y="1596"/>
                  </a:lnTo>
                  <a:cubicBezTo>
                    <a:pt x="0" y="2150"/>
                    <a:pt x="185" y="2927"/>
                    <a:pt x="740" y="3223"/>
                  </a:cubicBezTo>
                  <a:lnTo>
                    <a:pt x="814" y="3296"/>
                  </a:lnTo>
                  <a:lnTo>
                    <a:pt x="2662" y="228"/>
                  </a:lnTo>
                  <a:lnTo>
                    <a:pt x="2588" y="191"/>
                  </a:lnTo>
                  <a:cubicBezTo>
                    <a:pt x="2394" y="62"/>
                    <a:pt x="216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rot="-2652023">
              <a:off x="3704081" y="2829303"/>
              <a:ext cx="251002" cy="259157"/>
            </a:xfrm>
            <a:custGeom>
              <a:avLst/>
              <a:gdLst/>
              <a:ahLst/>
              <a:cxnLst/>
              <a:rect l="l" t="t" r="r" b="b"/>
              <a:pathLst>
                <a:path w="5694" h="5879" extrusionOk="0">
                  <a:moveTo>
                    <a:pt x="5176" y="0"/>
                  </a:moveTo>
                  <a:lnTo>
                    <a:pt x="0" y="5398"/>
                  </a:lnTo>
                  <a:lnTo>
                    <a:pt x="518" y="5879"/>
                  </a:lnTo>
                  <a:lnTo>
                    <a:pt x="5694" y="481"/>
                  </a:lnTo>
                  <a:lnTo>
                    <a:pt x="5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rot="-2652023">
              <a:off x="1860278" y="3227899"/>
              <a:ext cx="98743" cy="172977"/>
            </a:xfrm>
            <a:custGeom>
              <a:avLst/>
              <a:gdLst/>
              <a:ahLst/>
              <a:cxnLst/>
              <a:rect l="l" t="t" r="r" b="b"/>
              <a:pathLst>
                <a:path w="2240" h="3924" extrusionOk="0">
                  <a:moveTo>
                    <a:pt x="1639" y="0"/>
                  </a:moveTo>
                  <a:cubicBezTo>
                    <a:pt x="1612" y="0"/>
                    <a:pt x="1582" y="6"/>
                    <a:pt x="1551" y="19"/>
                  </a:cubicBezTo>
                  <a:cubicBezTo>
                    <a:pt x="1255" y="93"/>
                    <a:pt x="220" y="2496"/>
                    <a:pt x="146" y="2792"/>
                  </a:cubicBezTo>
                  <a:cubicBezTo>
                    <a:pt x="1" y="3255"/>
                    <a:pt x="356" y="3924"/>
                    <a:pt x="748" y="3924"/>
                  </a:cubicBezTo>
                  <a:cubicBezTo>
                    <a:pt x="856" y="3924"/>
                    <a:pt x="966" y="3873"/>
                    <a:pt x="1070" y="3753"/>
                  </a:cubicBezTo>
                  <a:cubicBezTo>
                    <a:pt x="1672" y="3045"/>
                    <a:pt x="2239"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rot="-2652023">
              <a:off x="1811759" y="2578728"/>
              <a:ext cx="187392" cy="81728"/>
            </a:xfrm>
            <a:custGeom>
              <a:avLst/>
              <a:gdLst/>
              <a:ahLst/>
              <a:cxnLst/>
              <a:rect l="l" t="t" r="r" b="b"/>
              <a:pathLst>
                <a:path w="4251" h="1854" extrusionOk="0">
                  <a:moveTo>
                    <a:pt x="3042" y="0"/>
                  </a:moveTo>
                  <a:cubicBezTo>
                    <a:pt x="2958" y="0"/>
                    <a:pt x="2877" y="11"/>
                    <a:pt x="2801" y="35"/>
                  </a:cubicBezTo>
                  <a:cubicBezTo>
                    <a:pt x="2505" y="146"/>
                    <a:pt x="176" y="1255"/>
                    <a:pt x="65" y="1551"/>
                  </a:cubicBezTo>
                  <a:cubicBezTo>
                    <a:pt x="0" y="1766"/>
                    <a:pt x="231" y="1853"/>
                    <a:pt x="608" y="1853"/>
                  </a:cubicBezTo>
                  <a:cubicBezTo>
                    <a:pt x="1524" y="1853"/>
                    <a:pt x="3302" y="1341"/>
                    <a:pt x="3799" y="922"/>
                  </a:cubicBezTo>
                  <a:cubicBezTo>
                    <a:pt x="4250" y="503"/>
                    <a:pt x="360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rot="-2652023">
              <a:off x="1686342" y="2779071"/>
              <a:ext cx="379765" cy="384085"/>
            </a:xfrm>
            <a:custGeom>
              <a:avLst/>
              <a:gdLst/>
              <a:ahLst/>
              <a:cxnLst/>
              <a:rect l="l" t="t" r="r" b="b"/>
              <a:pathLst>
                <a:path w="8615" h="8713" extrusionOk="0">
                  <a:moveTo>
                    <a:pt x="7723" y="0"/>
                  </a:moveTo>
                  <a:cubicBezTo>
                    <a:pt x="7559" y="0"/>
                    <a:pt x="7392" y="54"/>
                    <a:pt x="7247" y="169"/>
                  </a:cubicBezTo>
                  <a:cubicBezTo>
                    <a:pt x="4474" y="2129"/>
                    <a:pt x="2071" y="4643"/>
                    <a:pt x="222" y="7490"/>
                  </a:cubicBezTo>
                  <a:cubicBezTo>
                    <a:pt x="1" y="7859"/>
                    <a:pt x="112" y="8377"/>
                    <a:pt x="481" y="8599"/>
                  </a:cubicBezTo>
                  <a:cubicBezTo>
                    <a:pt x="609" y="8676"/>
                    <a:pt x="747" y="8713"/>
                    <a:pt x="880" y="8713"/>
                  </a:cubicBezTo>
                  <a:cubicBezTo>
                    <a:pt x="1132" y="8713"/>
                    <a:pt x="1372" y="8582"/>
                    <a:pt x="1516" y="8340"/>
                  </a:cubicBezTo>
                  <a:cubicBezTo>
                    <a:pt x="3291" y="5641"/>
                    <a:pt x="5546" y="3312"/>
                    <a:pt x="8134" y="1463"/>
                  </a:cubicBezTo>
                  <a:cubicBezTo>
                    <a:pt x="8504" y="1205"/>
                    <a:pt x="8615" y="724"/>
                    <a:pt x="8356" y="354"/>
                  </a:cubicBezTo>
                  <a:cubicBezTo>
                    <a:pt x="8221" y="129"/>
                    <a:pt x="7977" y="0"/>
                    <a:pt x="7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rot="-2652023">
              <a:off x="1831131" y="2951400"/>
              <a:ext cx="44082" cy="38748"/>
            </a:xfrm>
            <a:custGeom>
              <a:avLst/>
              <a:gdLst/>
              <a:ahLst/>
              <a:cxnLst/>
              <a:rect l="l" t="t" r="r" b="b"/>
              <a:pathLst>
                <a:path w="1000" h="879" extrusionOk="0">
                  <a:moveTo>
                    <a:pt x="674" y="0"/>
                  </a:moveTo>
                  <a:cubicBezTo>
                    <a:pt x="542" y="0"/>
                    <a:pt x="378" y="66"/>
                    <a:pt x="260" y="209"/>
                  </a:cubicBezTo>
                  <a:cubicBezTo>
                    <a:pt x="75" y="430"/>
                    <a:pt x="1" y="726"/>
                    <a:pt x="112" y="800"/>
                  </a:cubicBezTo>
                  <a:cubicBezTo>
                    <a:pt x="166" y="854"/>
                    <a:pt x="240" y="879"/>
                    <a:pt x="322" y="879"/>
                  </a:cubicBezTo>
                  <a:cubicBezTo>
                    <a:pt x="462" y="879"/>
                    <a:pt x="623" y="806"/>
                    <a:pt x="740" y="689"/>
                  </a:cubicBezTo>
                  <a:cubicBezTo>
                    <a:pt x="925" y="430"/>
                    <a:pt x="999" y="172"/>
                    <a:pt x="851" y="61"/>
                  </a:cubicBezTo>
                  <a:cubicBezTo>
                    <a:pt x="811" y="21"/>
                    <a:pt x="748"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rot="-2652023">
              <a:off x="1823626" y="2971415"/>
              <a:ext cx="135331" cy="193960"/>
            </a:xfrm>
            <a:custGeom>
              <a:avLst/>
              <a:gdLst/>
              <a:ahLst/>
              <a:cxnLst/>
              <a:rect l="l" t="t" r="r" b="b"/>
              <a:pathLst>
                <a:path w="3070" h="4400" extrusionOk="0">
                  <a:moveTo>
                    <a:pt x="2441" y="0"/>
                  </a:moveTo>
                  <a:cubicBezTo>
                    <a:pt x="2625" y="296"/>
                    <a:pt x="0" y="4400"/>
                    <a:pt x="0" y="4400"/>
                  </a:cubicBezTo>
                  <a:cubicBezTo>
                    <a:pt x="0" y="4400"/>
                    <a:pt x="1331" y="2367"/>
                    <a:pt x="3069" y="555"/>
                  </a:cubicBezTo>
                  <a:cubicBezTo>
                    <a:pt x="2810" y="333"/>
                    <a:pt x="2441" y="1"/>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rot="-2652023">
              <a:off x="1793488" y="2801765"/>
              <a:ext cx="190742" cy="140224"/>
            </a:xfrm>
            <a:custGeom>
              <a:avLst/>
              <a:gdLst/>
              <a:ahLst/>
              <a:cxnLst/>
              <a:rect l="l" t="t" r="r" b="b"/>
              <a:pathLst>
                <a:path w="4327" h="3181" extrusionOk="0">
                  <a:moveTo>
                    <a:pt x="4326" y="1"/>
                  </a:moveTo>
                  <a:cubicBezTo>
                    <a:pt x="4311" y="11"/>
                    <a:pt x="583" y="2634"/>
                    <a:pt x="43" y="2634"/>
                  </a:cubicBezTo>
                  <a:cubicBezTo>
                    <a:pt x="25" y="2634"/>
                    <a:pt x="11" y="2631"/>
                    <a:pt x="1" y="2625"/>
                  </a:cubicBezTo>
                  <a:lnTo>
                    <a:pt x="1" y="2625"/>
                  </a:lnTo>
                  <a:cubicBezTo>
                    <a:pt x="1" y="2626"/>
                    <a:pt x="370" y="2995"/>
                    <a:pt x="629" y="3180"/>
                  </a:cubicBezTo>
                  <a:cubicBezTo>
                    <a:pt x="2325" y="1410"/>
                    <a:pt x="4315" y="8"/>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rot="-2652023">
              <a:off x="2231003" y="3170696"/>
              <a:ext cx="68459" cy="132025"/>
            </a:xfrm>
            <a:custGeom>
              <a:avLst/>
              <a:gdLst/>
              <a:ahLst/>
              <a:cxnLst/>
              <a:rect l="l" t="t" r="r" b="b"/>
              <a:pathLst>
                <a:path w="1553" h="2995" extrusionOk="0">
                  <a:moveTo>
                    <a:pt x="1553" y="0"/>
                  </a:moveTo>
                  <a:lnTo>
                    <a:pt x="0" y="2477"/>
                  </a:lnTo>
                  <a:lnTo>
                    <a:pt x="555" y="2995"/>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rot="-2652023">
              <a:off x="2184885" y="3170031"/>
              <a:ext cx="68503" cy="132069"/>
            </a:xfrm>
            <a:custGeom>
              <a:avLst/>
              <a:gdLst/>
              <a:ahLst/>
              <a:cxnLst/>
              <a:rect l="l" t="t" r="r" b="b"/>
              <a:pathLst>
                <a:path w="1554" h="2996" extrusionOk="0">
                  <a:moveTo>
                    <a:pt x="1554" y="1"/>
                  </a:moveTo>
                  <a:lnTo>
                    <a:pt x="1" y="2478"/>
                  </a:lnTo>
                  <a:lnTo>
                    <a:pt x="481" y="2995"/>
                  </a:lnTo>
                  <a:lnTo>
                    <a:pt x="1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rot="-2652023">
              <a:off x="2136235" y="3171100"/>
              <a:ext cx="70134" cy="132025"/>
            </a:xfrm>
            <a:custGeom>
              <a:avLst/>
              <a:gdLst/>
              <a:ahLst/>
              <a:cxnLst/>
              <a:rect l="l" t="t" r="r" b="b"/>
              <a:pathLst>
                <a:path w="1591" h="2995" extrusionOk="0">
                  <a:moveTo>
                    <a:pt x="1590" y="0"/>
                  </a:moveTo>
                  <a:lnTo>
                    <a:pt x="0" y="2477"/>
                  </a:lnTo>
                  <a:lnTo>
                    <a:pt x="518" y="2995"/>
                  </a:lnTo>
                  <a:lnTo>
                    <a:pt x="1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rot="-2652023">
              <a:off x="2197748" y="2661522"/>
              <a:ext cx="130394" cy="75027"/>
            </a:xfrm>
            <a:custGeom>
              <a:avLst/>
              <a:gdLst/>
              <a:ahLst/>
              <a:cxnLst/>
              <a:rect l="l" t="t" r="r" b="b"/>
              <a:pathLst>
                <a:path w="2958" h="1702" extrusionOk="0">
                  <a:moveTo>
                    <a:pt x="2440" y="1"/>
                  </a:moveTo>
                  <a:lnTo>
                    <a:pt x="0" y="1701"/>
                  </a:lnTo>
                  <a:lnTo>
                    <a:pt x="2958" y="518"/>
                  </a:lnTo>
                  <a:lnTo>
                    <a:pt x="2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rot="-2652023">
              <a:off x="2151630" y="2660901"/>
              <a:ext cx="130438" cy="74983"/>
            </a:xfrm>
            <a:custGeom>
              <a:avLst/>
              <a:gdLst/>
              <a:ahLst/>
              <a:cxnLst/>
              <a:rect l="l" t="t" r="r" b="b"/>
              <a:pathLst>
                <a:path w="2959" h="1701" extrusionOk="0">
                  <a:moveTo>
                    <a:pt x="2404" y="0"/>
                  </a:moveTo>
                  <a:lnTo>
                    <a:pt x="1" y="1701"/>
                  </a:lnTo>
                  <a:lnTo>
                    <a:pt x="2958" y="518"/>
                  </a:lnTo>
                  <a:lnTo>
                    <a:pt x="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rot="-2652023">
              <a:off x="2103217" y="2662510"/>
              <a:ext cx="130394" cy="75027"/>
            </a:xfrm>
            <a:custGeom>
              <a:avLst/>
              <a:gdLst/>
              <a:ahLst/>
              <a:cxnLst/>
              <a:rect l="l" t="t" r="r" b="b"/>
              <a:pathLst>
                <a:path w="2958" h="1702" extrusionOk="0">
                  <a:moveTo>
                    <a:pt x="2477" y="1"/>
                  </a:moveTo>
                  <a:lnTo>
                    <a:pt x="0" y="1701"/>
                  </a:lnTo>
                  <a:lnTo>
                    <a:pt x="2958" y="518"/>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2652023">
              <a:off x="3706244" y="3175163"/>
              <a:ext cx="187480" cy="172801"/>
            </a:xfrm>
            <a:custGeom>
              <a:avLst/>
              <a:gdLst/>
              <a:ahLst/>
              <a:cxnLst/>
              <a:rect l="l" t="t" r="r" b="b"/>
              <a:pathLst>
                <a:path w="4253" h="3920" extrusionOk="0">
                  <a:moveTo>
                    <a:pt x="3513" y="1"/>
                  </a:moveTo>
                  <a:lnTo>
                    <a:pt x="1" y="3032"/>
                  </a:lnTo>
                  <a:lnTo>
                    <a:pt x="740" y="3920"/>
                  </a:lnTo>
                  <a:lnTo>
                    <a:pt x="4252" y="888"/>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rot="-2652023">
              <a:off x="3713816" y="2558776"/>
              <a:ext cx="166277" cy="190742"/>
            </a:xfrm>
            <a:custGeom>
              <a:avLst/>
              <a:gdLst/>
              <a:ahLst/>
              <a:cxnLst/>
              <a:rect l="l" t="t" r="r" b="b"/>
              <a:pathLst>
                <a:path w="3772" h="4327" extrusionOk="0">
                  <a:moveTo>
                    <a:pt x="2884" y="1"/>
                  </a:moveTo>
                  <a:lnTo>
                    <a:pt x="0" y="3624"/>
                  </a:lnTo>
                  <a:lnTo>
                    <a:pt x="924" y="4326"/>
                  </a:lnTo>
                  <a:lnTo>
                    <a:pt x="3771" y="703"/>
                  </a:lnTo>
                  <a:lnTo>
                    <a:pt x="2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3"/>
        <p:cNvGrpSpPr/>
        <p:nvPr/>
      </p:nvGrpSpPr>
      <p:grpSpPr>
        <a:xfrm>
          <a:off x="0" y="0"/>
          <a:ext cx="0" cy="0"/>
          <a:chOff x="0" y="0"/>
          <a:chExt cx="0" cy="0"/>
        </a:xfrm>
      </p:grpSpPr>
      <p:grpSp>
        <p:nvGrpSpPr>
          <p:cNvPr id="284" name="Google Shape;284;p38"/>
          <p:cNvGrpSpPr/>
          <p:nvPr/>
        </p:nvGrpSpPr>
        <p:grpSpPr>
          <a:xfrm>
            <a:off x="7937432" y="257042"/>
            <a:ext cx="973137" cy="477034"/>
            <a:chOff x="6870075" y="2926700"/>
            <a:chExt cx="3147275" cy="1542800"/>
          </a:xfrm>
        </p:grpSpPr>
        <p:sp>
          <p:nvSpPr>
            <p:cNvPr id="285" name="Google Shape;285;p38"/>
            <p:cNvSpPr/>
            <p:nvPr/>
          </p:nvSpPr>
          <p:spPr>
            <a:xfrm>
              <a:off x="6870075" y="3041775"/>
              <a:ext cx="3023025" cy="1427725"/>
            </a:xfrm>
            <a:custGeom>
              <a:avLst/>
              <a:gdLst/>
              <a:ahLst/>
              <a:cxnLst/>
              <a:rect l="l" t="t" r="r" b="b"/>
              <a:pathLst>
                <a:path w="120921" h="57109" extrusionOk="0">
                  <a:moveTo>
                    <a:pt x="9908" y="1"/>
                  </a:moveTo>
                  <a:cubicBezTo>
                    <a:pt x="9007" y="1"/>
                    <a:pt x="8240" y="501"/>
                    <a:pt x="7840" y="1335"/>
                  </a:cubicBezTo>
                  <a:lnTo>
                    <a:pt x="7606" y="1902"/>
                  </a:lnTo>
                  <a:lnTo>
                    <a:pt x="7306" y="1902"/>
                  </a:lnTo>
                  <a:cubicBezTo>
                    <a:pt x="7106" y="1569"/>
                    <a:pt x="6739" y="1335"/>
                    <a:pt x="6305" y="1335"/>
                  </a:cubicBezTo>
                  <a:lnTo>
                    <a:pt x="1602" y="1335"/>
                  </a:lnTo>
                  <a:cubicBezTo>
                    <a:pt x="935" y="1335"/>
                    <a:pt x="334" y="1902"/>
                    <a:pt x="334" y="2603"/>
                  </a:cubicBezTo>
                  <a:lnTo>
                    <a:pt x="334" y="3970"/>
                  </a:lnTo>
                  <a:cubicBezTo>
                    <a:pt x="134" y="4171"/>
                    <a:pt x="1" y="4638"/>
                    <a:pt x="1" y="5138"/>
                  </a:cubicBezTo>
                  <a:cubicBezTo>
                    <a:pt x="1" y="5638"/>
                    <a:pt x="134" y="6105"/>
                    <a:pt x="334" y="6305"/>
                  </a:cubicBezTo>
                  <a:lnTo>
                    <a:pt x="334" y="50804"/>
                  </a:lnTo>
                  <a:cubicBezTo>
                    <a:pt x="134" y="51004"/>
                    <a:pt x="1" y="51471"/>
                    <a:pt x="1" y="51971"/>
                  </a:cubicBezTo>
                  <a:cubicBezTo>
                    <a:pt x="1" y="52472"/>
                    <a:pt x="134" y="52939"/>
                    <a:pt x="334" y="53139"/>
                  </a:cubicBezTo>
                  <a:lnTo>
                    <a:pt x="334" y="54507"/>
                  </a:lnTo>
                  <a:cubicBezTo>
                    <a:pt x="334" y="55174"/>
                    <a:pt x="901" y="55774"/>
                    <a:pt x="1602" y="55774"/>
                  </a:cubicBezTo>
                  <a:lnTo>
                    <a:pt x="6305" y="55774"/>
                  </a:lnTo>
                  <a:cubicBezTo>
                    <a:pt x="6739" y="55774"/>
                    <a:pt x="7106" y="55574"/>
                    <a:pt x="7306" y="55240"/>
                  </a:cubicBezTo>
                  <a:lnTo>
                    <a:pt x="7606" y="55240"/>
                  </a:lnTo>
                  <a:lnTo>
                    <a:pt x="7840" y="55774"/>
                  </a:lnTo>
                  <a:cubicBezTo>
                    <a:pt x="8240" y="56575"/>
                    <a:pt x="9007" y="57108"/>
                    <a:pt x="9908" y="57108"/>
                  </a:cubicBezTo>
                  <a:lnTo>
                    <a:pt x="32023" y="57108"/>
                  </a:lnTo>
                  <a:cubicBezTo>
                    <a:pt x="32924" y="57108"/>
                    <a:pt x="33691" y="56608"/>
                    <a:pt x="34092" y="55774"/>
                  </a:cubicBezTo>
                  <a:lnTo>
                    <a:pt x="34292" y="55274"/>
                  </a:lnTo>
                  <a:lnTo>
                    <a:pt x="39696" y="55274"/>
                  </a:lnTo>
                  <a:cubicBezTo>
                    <a:pt x="39762" y="55641"/>
                    <a:pt x="40096" y="55941"/>
                    <a:pt x="40463" y="55941"/>
                  </a:cubicBezTo>
                  <a:lnTo>
                    <a:pt x="83360" y="55941"/>
                  </a:lnTo>
                  <a:cubicBezTo>
                    <a:pt x="83727" y="55941"/>
                    <a:pt x="84061" y="55641"/>
                    <a:pt x="84094" y="55274"/>
                  </a:cubicBezTo>
                  <a:lnTo>
                    <a:pt x="86929" y="55274"/>
                  </a:lnTo>
                  <a:lnTo>
                    <a:pt x="87163" y="55774"/>
                  </a:lnTo>
                  <a:cubicBezTo>
                    <a:pt x="87530" y="56575"/>
                    <a:pt x="88330" y="57108"/>
                    <a:pt x="89198" y="57108"/>
                  </a:cubicBezTo>
                  <a:lnTo>
                    <a:pt x="111347" y="57108"/>
                  </a:lnTo>
                  <a:cubicBezTo>
                    <a:pt x="112214" y="57108"/>
                    <a:pt x="113015" y="56608"/>
                    <a:pt x="113382" y="55774"/>
                  </a:cubicBezTo>
                  <a:lnTo>
                    <a:pt x="113582" y="55307"/>
                  </a:lnTo>
                  <a:cubicBezTo>
                    <a:pt x="113782" y="55574"/>
                    <a:pt x="114115" y="55741"/>
                    <a:pt x="114516" y="55741"/>
                  </a:cubicBezTo>
                  <a:lnTo>
                    <a:pt x="119219" y="55741"/>
                  </a:lnTo>
                  <a:cubicBezTo>
                    <a:pt x="119886" y="55741"/>
                    <a:pt x="120453" y="55174"/>
                    <a:pt x="120453" y="54473"/>
                  </a:cubicBezTo>
                  <a:lnTo>
                    <a:pt x="120453" y="50671"/>
                  </a:lnTo>
                  <a:cubicBezTo>
                    <a:pt x="120720" y="50637"/>
                    <a:pt x="120920" y="50437"/>
                    <a:pt x="120920" y="50170"/>
                  </a:cubicBezTo>
                  <a:lnTo>
                    <a:pt x="120920" y="48803"/>
                  </a:lnTo>
                  <a:lnTo>
                    <a:pt x="120920" y="42932"/>
                  </a:lnTo>
                  <a:cubicBezTo>
                    <a:pt x="120920" y="42665"/>
                    <a:pt x="120720" y="42465"/>
                    <a:pt x="120453" y="42431"/>
                  </a:cubicBezTo>
                  <a:lnTo>
                    <a:pt x="120453" y="14711"/>
                  </a:lnTo>
                  <a:cubicBezTo>
                    <a:pt x="120720" y="14645"/>
                    <a:pt x="120920" y="14445"/>
                    <a:pt x="120920" y="14211"/>
                  </a:cubicBezTo>
                  <a:lnTo>
                    <a:pt x="120920" y="8307"/>
                  </a:lnTo>
                  <a:lnTo>
                    <a:pt x="120920" y="6906"/>
                  </a:lnTo>
                  <a:cubicBezTo>
                    <a:pt x="120920" y="6639"/>
                    <a:pt x="120753" y="6439"/>
                    <a:pt x="120520" y="6439"/>
                  </a:cubicBezTo>
                  <a:lnTo>
                    <a:pt x="120520" y="2636"/>
                  </a:lnTo>
                  <a:cubicBezTo>
                    <a:pt x="120520" y="1969"/>
                    <a:pt x="119986" y="1402"/>
                    <a:pt x="119252" y="1402"/>
                  </a:cubicBezTo>
                  <a:lnTo>
                    <a:pt x="114549" y="1402"/>
                  </a:lnTo>
                  <a:cubicBezTo>
                    <a:pt x="114182" y="1402"/>
                    <a:pt x="113849" y="1569"/>
                    <a:pt x="113648" y="1802"/>
                  </a:cubicBezTo>
                  <a:lnTo>
                    <a:pt x="113415" y="1335"/>
                  </a:lnTo>
                  <a:cubicBezTo>
                    <a:pt x="113048" y="568"/>
                    <a:pt x="112247" y="1"/>
                    <a:pt x="111380" y="1"/>
                  </a:cubicBezTo>
                  <a:lnTo>
                    <a:pt x="89231" y="1"/>
                  </a:lnTo>
                  <a:cubicBezTo>
                    <a:pt x="88364" y="1"/>
                    <a:pt x="87563" y="501"/>
                    <a:pt x="87196" y="1335"/>
                  </a:cubicBezTo>
                  <a:lnTo>
                    <a:pt x="86996" y="1836"/>
                  </a:lnTo>
                  <a:lnTo>
                    <a:pt x="84161" y="1836"/>
                  </a:lnTo>
                  <a:cubicBezTo>
                    <a:pt x="84127" y="1469"/>
                    <a:pt x="83794" y="1168"/>
                    <a:pt x="83393" y="1168"/>
                  </a:cubicBezTo>
                  <a:lnTo>
                    <a:pt x="40463" y="1168"/>
                  </a:lnTo>
                  <a:cubicBezTo>
                    <a:pt x="40096" y="1168"/>
                    <a:pt x="39729" y="1469"/>
                    <a:pt x="39696" y="1836"/>
                  </a:cubicBezTo>
                  <a:lnTo>
                    <a:pt x="34292" y="1836"/>
                  </a:lnTo>
                  <a:lnTo>
                    <a:pt x="34092" y="1335"/>
                  </a:lnTo>
                  <a:cubicBezTo>
                    <a:pt x="33691" y="568"/>
                    <a:pt x="32924" y="1"/>
                    <a:pt x="32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7986700" y="2955900"/>
              <a:ext cx="1110000" cy="45050"/>
            </a:xfrm>
            <a:custGeom>
              <a:avLst/>
              <a:gdLst/>
              <a:ahLst/>
              <a:cxnLst/>
              <a:rect l="l" t="t" r="r" b="b"/>
              <a:pathLst>
                <a:path w="44400" h="1802" extrusionOk="0">
                  <a:moveTo>
                    <a:pt x="735" y="0"/>
                  </a:moveTo>
                  <a:cubicBezTo>
                    <a:pt x="334" y="0"/>
                    <a:pt x="1" y="334"/>
                    <a:pt x="1" y="734"/>
                  </a:cubicBezTo>
                  <a:lnTo>
                    <a:pt x="1" y="1034"/>
                  </a:lnTo>
                  <a:cubicBezTo>
                    <a:pt x="1" y="1468"/>
                    <a:pt x="334" y="1801"/>
                    <a:pt x="735" y="1801"/>
                  </a:cubicBezTo>
                  <a:lnTo>
                    <a:pt x="43665" y="1801"/>
                  </a:lnTo>
                  <a:cubicBezTo>
                    <a:pt x="44066" y="1801"/>
                    <a:pt x="44399" y="1468"/>
                    <a:pt x="44399" y="1034"/>
                  </a:cubicBezTo>
                  <a:lnTo>
                    <a:pt x="44399" y="734"/>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7829100" y="2972575"/>
              <a:ext cx="1403525" cy="112600"/>
            </a:xfrm>
            <a:custGeom>
              <a:avLst/>
              <a:gdLst/>
              <a:ahLst/>
              <a:cxnLst/>
              <a:rect l="l" t="t" r="r" b="b"/>
              <a:pathLst>
                <a:path w="56141" h="4504" extrusionOk="0">
                  <a:moveTo>
                    <a:pt x="0" y="0"/>
                  </a:moveTo>
                  <a:lnTo>
                    <a:pt x="0" y="4504"/>
                  </a:lnTo>
                  <a:lnTo>
                    <a:pt x="56140" y="4504"/>
                  </a:lnTo>
                  <a:lnTo>
                    <a:pt x="56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7986700" y="4279350"/>
              <a:ext cx="1110000" cy="45050"/>
            </a:xfrm>
            <a:custGeom>
              <a:avLst/>
              <a:gdLst/>
              <a:ahLst/>
              <a:cxnLst/>
              <a:rect l="l" t="t" r="r" b="b"/>
              <a:pathLst>
                <a:path w="44400" h="1802" extrusionOk="0">
                  <a:moveTo>
                    <a:pt x="735" y="0"/>
                  </a:moveTo>
                  <a:cubicBezTo>
                    <a:pt x="334" y="0"/>
                    <a:pt x="1" y="334"/>
                    <a:pt x="1" y="767"/>
                  </a:cubicBezTo>
                  <a:lnTo>
                    <a:pt x="1" y="1067"/>
                  </a:lnTo>
                  <a:cubicBezTo>
                    <a:pt x="1" y="1468"/>
                    <a:pt x="334" y="1801"/>
                    <a:pt x="735" y="1801"/>
                  </a:cubicBezTo>
                  <a:lnTo>
                    <a:pt x="43665" y="1801"/>
                  </a:lnTo>
                  <a:cubicBezTo>
                    <a:pt x="44066" y="1801"/>
                    <a:pt x="44399" y="1468"/>
                    <a:pt x="44399" y="1067"/>
                  </a:cubicBezTo>
                  <a:lnTo>
                    <a:pt x="44399" y="767"/>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7829100" y="4195100"/>
              <a:ext cx="1403525" cy="112625"/>
            </a:xfrm>
            <a:custGeom>
              <a:avLst/>
              <a:gdLst/>
              <a:ahLst/>
              <a:cxnLst/>
              <a:rect l="l" t="t" r="r" b="b"/>
              <a:pathLst>
                <a:path w="56141" h="4505" extrusionOk="0">
                  <a:moveTo>
                    <a:pt x="0" y="1"/>
                  </a:moveTo>
                  <a:lnTo>
                    <a:pt x="0" y="4504"/>
                  </a:lnTo>
                  <a:lnTo>
                    <a:pt x="56140" y="4504"/>
                  </a:lnTo>
                  <a:lnTo>
                    <a:pt x="56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9986475" y="3085975"/>
              <a:ext cx="30875" cy="207675"/>
            </a:xfrm>
            <a:custGeom>
              <a:avLst/>
              <a:gdLst/>
              <a:ahLst/>
              <a:cxnLst/>
              <a:rect l="l" t="t" r="r" b="b"/>
              <a:pathLst>
                <a:path w="1235" h="8307" extrusionOk="0">
                  <a:moveTo>
                    <a:pt x="0" y="1"/>
                  </a:moveTo>
                  <a:lnTo>
                    <a:pt x="0" y="8307"/>
                  </a:lnTo>
                  <a:lnTo>
                    <a:pt x="734" y="8307"/>
                  </a:lnTo>
                  <a:cubicBezTo>
                    <a:pt x="1034" y="8307"/>
                    <a:pt x="1234" y="8107"/>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9986475" y="3085975"/>
              <a:ext cx="30875" cy="48400"/>
            </a:xfrm>
            <a:custGeom>
              <a:avLst/>
              <a:gdLst/>
              <a:ahLst/>
              <a:cxnLst/>
              <a:rect l="l" t="t" r="r" b="b"/>
              <a:pathLst>
                <a:path w="1235" h="1936" extrusionOk="0">
                  <a:moveTo>
                    <a:pt x="0" y="1"/>
                  </a:moveTo>
                  <a:lnTo>
                    <a:pt x="0" y="1936"/>
                  </a:lnTo>
                  <a:lnTo>
                    <a:pt x="1234" y="1936"/>
                  </a:ln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9986475" y="3986625"/>
              <a:ext cx="30875" cy="207675"/>
            </a:xfrm>
            <a:custGeom>
              <a:avLst/>
              <a:gdLst/>
              <a:ahLst/>
              <a:cxnLst/>
              <a:rect l="l" t="t" r="r" b="b"/>
              <a:pathLst>
                <a:path w="1235" h="8307" extrusionOk="0">
                  <a:moveTo>
                    <a:pt x="0" y="1"/>
                  </a:moveTo>
                  <a:lnTo>
                    <a:pt x="0" y="8307"/>
                  </a:lnTo>
                  <a:lnTo>
                    <a:pt x="734" y="8307"/>
                  </a:lnTo>
                  <a:cubicBezTo>
                    <a:pt x="1034" y="8307"/>
                    <a:pt x="1234" y="8106"/>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9986475" y="4145900"/>
              <a:ext cx="30875" cy="48400"/>
            </a:xfrm>
            <a:custGeom>
              <a:avLst/>
              <a:gdLst/>
              <a:ahLst/>
              <a:cxnLst/>
              <a:rect l="l" t="t" r="r" b="b"/>
              <a:pathLst>
                <a:path w="1235" h="1936" extrusionOk="0">
                  <a:moveTo>
                    <a:pt x="0" y="1"/>
                  </a:moveTo>
                  <a:lnTo>
                    <a:pt x="0" y="1936"/>
                  </a:lnTo>
                  <a:lnTo>
                    <a:pt x="734" y="1936"/>
                  </a:lnTo>
                  <a:cubicBezTo>
                    <a:pt x="1034" y="1936"/>
                    <a:pt x="1234" y="1735"/>
                    <a:pt x="1234" y="1435"/>
                  </a:cubicBez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9144200" y="2926700"/>
              <a:ext cx="714700" cy="97600"/>
            </a:xfrm>
            <a:custGeom>
              <a:avLst/>
              <a:gdLst/>
              <a:ahLst/>
              <a:cxnLst/>
              <a:rect l="l" t="t" r="r" b="b"/>
              <a:pathLst>
                <a:path w="28588" h="3904" extrusionOk="0">
                  <a:moveTo>
                    <a:pt x="3236" y="1"/>
                  </a:moveTo>
                  <a:cubicBezTo>
                    <a:pt x="2336" y="34"/>
                    <a:pt x="1535" y="534"/>
                    <a:pt x="1168" y="1335"/>
                  </a:cubicBezTo>
                  <a:lnTo>
                    <a:pt x="1" y="3903"/>
                  </a:lnTo>
                  <a:lnTo>
                    <a:pt x="28588" y="3903"/>
                  </a:lnTo>
                  <a:lnTo>
                    <a:pt x="27420" y="1335"/>
                  </a:lnTo>
                  <a:cubicBezTo>
                    <a:pt x="27053" y="534"/>
                    <a:pt x="26253" y="1"/>
                    <a:pt x="2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914252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9825525" y="2960050"/>
              <a:ext cx="180150" cy="1359350"/>
            </a:xfrm>
            <a:custGeom>
              <a:avLst/>
              <a:gdLst/>
              <a:ahLst/>
              <a:cxnLst/>
              <a:rect l="l" t="t" r="r" b="b"/>
              <a:pathLst>
                <a:path w="7206" h="54374" extrusionOk="0">
                  <a:moveTo>
                    <a:pt x="1268" y="1"/>
                  </a:moveTo>
                  <a:cubicBezTo>
                    <a:pt x="601" y="1"/>
                    <a:pt x="0" y="535"/>
                    <a:pt x="0" y="1235"/>
                  </a:cubicBezTo>
                  <a:lnTo>
                    <a:pt x="0" y="53106"/>
                  </a:lnTo>
                  <a:cubicBezTo>
                    <a:pt x="0" y="53773"/>
                    <a:pt x="534" y="54373"/>
                    <a:pt x="1268" y="54373"/>
                  </a:cubicBezTo>
                  <a:lnTo>
                    <a:pt x="5971" y="54373"/>
                  </a:lnTo>
                  <a:cubicBezTo>
                    <a:pt x="6672" y="54373"/>
                    <a:pt x="7205" y="53839"/>
                    <a:pt x="7205" y="53106"/>
                  </a:cubicBezTo>
                  <a:lnTo>
                    <a:pt x="7205" y="1235"/>
                  </a:lnTo>
                  <a:cubicBezTo>
                    <a:pt x="7205" y="568"/>
                    <a:pt x="6672" y="1"/>
                    <a:pt x="5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9729625" y="2973400"/>
              <a:ext cx="261875" cy="1332650"/>
            </a:xfrm>
            <a:custGeom>
              <a:avLst/>
              <a:gdLst/>
              <a:ahLst/>
              <a:cxnLst/>
              <a:rect l="l" t="t" r="r" b="b"/>
              <a:pathLst>
                <a:path w="10475" h="53306" extrusionOk="0">
                  <a:moveTo>
                    <a:pt x="1268" y="1"/>
                  </a:moveTo>
                  <a:cubicBezTo>
                    <a:pt x="567" y="1"/>
                    <a:pt x="0" y="534"/>
                    <a:pt x="0" y="1235"/>
                  </a:cubicBezTo>
                  <a:lnTo>
                    <a:pt x="0" y="52038"/>
                  </a:lnTo>
                  <a:cubicBezTo>
                    <a:pt x="0" y="52705"/>
                    <a:pt x="534" y="53305"/>
                    <a:pt x="1268" y="53305"/>
                  </a:cubicBezTo>
                  <a:lnTo>
                    <a:pt x="9207" y="53305"/>
                  </a:lnTo>
                  <a:cubicBezTo>
                    <a:pt x="9874" y="53305"/>
                    <a:pt x="10474" y="52738"/>
                    <a:pt x="10474" y="52071"/>
                  </a:cubicBezTo>
                  <a:lnTo>
                    <a:pt x="10474" y="1235"/>
                  </a:lnTo>
                  <a:cubicBezTo>
                    <a:pt x="10474" y="568"/>
                    <a:pt x="9941" y="1"/>
                    <a:pt x="9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6991825" y="3021775"/>
              <a:ext cx="33375" cy="65900"/>
            </a:xfrm>
            <a:custGeom>
              <a:avLst/>
              <a:gdLst/>
              <a:ahLst/>
              <a:cxnLst/>
              <a:rect l="l" t="t" r="r" b="b"/>
              <a:pathLst>
                <a:path w="1335" h="2636" extrusionOk="0">
                  <a:moveTo>
                    <a:pt x="668" y="0"/>
                  </a:moveTo>
                  <a:cubicBezTo>
                    <a:pt x="301" y="0"/>
                    <a:pt x="1" y="601"/>
                    <a:pt x="1" y="1335"/>
                  </a:cubicBezTo>
                  <a:cubicBezTo>
                    <a:pt x="1" y="2069"/>
                    <a:pt x="301" y="2636"/>
                    <a:pt x="668" y="2636"/>
                  </a:cubicBezTo>
                  <a:cubicBezTo>
                    <a:pt x="1068" y="2636"/>
                    <a:pt x="1335" y="2035"/>
                    <a:pt x="1335" y="1335"/>
                  </a:cubicBezTo>
                  <a:cubicBezTo>
                    <a:pt x="1335" y="601"/>
                    <a:pt x="1068" y="34"/>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a:off x="6991825" y="4191775"/>
              <a:ext cx="33375" cy="66750"/>
            </a:xfrm>
            <a:custGeom>
              <a:avLst/>
              <a:gdLst/>
              <a:ahLst/>
              <a:cxnLst/>
              <a:rect l="l" t="t" r="r" b="b"/>
              <a:pathLst>
                <a:path w="1335" h="2670" extrusionOk="0">
                  <a:moveTo>
                    <a:pt x="668" y="1"/>
                  </a:moveTo>
                  <a:cubicBezTo>
                    <a:pt x="301" y="1"/>
                    <a:pt x="1" y="601"/>
                    <a:pt x="1" y="1335"/>
                  </a:cubicBezTo>
                  <a:cubicBezTo>
                    <a:pt x="1" y="2102"/>
                    <a:pt x="301" y="2669"/>
                    <a:pt x="668" y="2669"/>
                  </a:cubicBezTo>
                  <a:cubicBezTo>
                    <a:pt x="1068" y="2669"/>
                    <a:pt x="1335" y="2069"/>
                    <a:pt x="1335" y="1335"/>
                  </a:cubicBezTo>
                  <a:cubicBezTo>
                    <a:pt x="1335" y="601"/>
                    <a:pt x="1068"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7160275" y="2926700"/>
              <a:ext cx="714700" cy="97600"/>
            </a:xfrm>
            <a:custGeom>
              <a:avLst/>
              <a:gdLst/>
              <a:ahLst/>
              <a:cxnLst/>
              <a:rect l="l" t="t" r="r" b="b"/>
              <a:pathLst>
                <a:path w="28588" h="3904" extrusionOk="0">
                  <a:moveTo>
                    <a:pt x="3237" y="1"/>
                  </a:moveTo>
                  <a:cubicBezTo>
                    <a:pt x="2336" y="34"/>
                    <a:pt x="1535" y="534"/>
                    <a:pt x="1168" y="1335"/>
                  </a:cubicBezTo>
                  <a:lnTo>
                    <a:pt x="1" y="3903"/>
                  </a:lnTo>
                  <a:lnTo>
                    <a:pt x="28588" y="3903"/>
                  </a:lnTo>
                  <a:lnTo>
                    <a:pt x="27420" y="1335"/>
                  </a:lnTo>
                  <a:cubicBezTo>
                    <a:pt x="27054" y="534"/>
                    <a:pt x="26253" y="1"/>
                    <a:pt x="25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716027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7001850" y="2960050"/>
              <a:ext cx="180150" cy="1359350"/>
            </a:xfrm>
            <a:custGeom>
              <a:avLst/>
              <a:gdLst/>
              <a:ahLst/>
              <a:cxnLst/>
              <a:rect l="l" t="t" r="r" b="b"/>
              <a:pathLst>
                <a:path w="7206" h="54374" extrusionOk="0">
                  <a:moveTo>
                    <a:pt x="1234" y="1"/>
                  </a:moveTo>
                  <a:cubicBezTo>
                    <a:pt x="534" y="34"/>
                    <a:pt x="0" y="568"/>
                    <a:pt x="0" y="1235"/>
                  </a:cubicBezTo>
                  <a:lnTo>
                    <a:pt x="0" y="53106"/>
                  </a:lnTo>
                  <a:cubicBezTo>
                    <a:pt x="0" y="53773"/>
                    <a:pt x="534" y="54373"/>
                    <a:pt x="1234" y="54373"/>
                  </a:cubicBezTo>
                  <a:lnTo>
                    <a:pt x="5938" y="54373"/>
                  </a:lnTo>
                  <a:cubicBezTo>
                    <a:pt x="6638" y="54373"/>
                    <a:pt x="7205" y="53839"/>
                    <a:pt x="7205" y="53106"/>
                  </a:cubicBezTo>
                  <a:lnTo>
                    <a:pt x="7205" y="1235"/>
                  </a:lnTo>
                  <a:cubicBezTo>
                    <a:pt x="7205" y="568"/>
                    <a:pt x="6671" y="1"/>
                    <a:pt x="5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7016025" y="2974250"/>
              <a:ext cx="261875" cy="1332625"/>
            </a:xfrm>
            <a:custGeom>
              <a:avLst/>
              <a:gdLst/>
              <a:ahLst/>
              <a:cxnLst/>
              <a:rect l="l" t="t" r="r" b="b"/>
              <a:pathLst>
                <a:path w="10475" h="53305" extrusionOk="0">
                  <a:moveTo>
                    <a:pt x="1268" y="0"/>
                  </a:moveTo>
                  <a:cubicBezTo>
                    <a:pt x="601" y="0"/>
                    <a:pt x="0" y="567"/>
                    <a:pt x="0" y="1268"/>
                  </a:cubicBezTo>
                  <a:lnTo>
                    <a:pt x="0" y="52037"/>
                  </a:lnTo>
                  <a:cubicBezTo>
                    <a:pt x="0" y="52704"/>
                    <a:pt x="534" y="53305"/>
                    <a:pt x="1268" y="53305"/>
                  </a:cubicBezTo>
                  <a:lnTo>
                    <a:pt x="9240" y="53305"/>
                  </a:lnTo>
                  <a:cubicBezTo>
                    <a:pt x="9907" y="53305"/>
                    <a:pt x="10474" y="52771"/>
                    <a:pt x="10474" y="52037"/>
                  </a:cubicBezTo>
                  <a:lnTo>
                    <a:pt x="10474" y="1201"/>
                  </a:lnTo>
                  <a:cubicBezTo>
                    <a:pt x="10474" y="567"/>
                    <a:pt x="9941" y="0"/>
                    <a:pt x="9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086075" y="3001750"/>
              <a:ext cx="2859550" cy="1275100"/>
            </a:xfrm>
            <a:custGeom>
              <a:avLst/>
              <a:gdLst/>
              <a:ahLst/>
              <a:cxnLst/>
              <a:rect l="l" t="t" r="r" b="b"/>
              <a:pathLst>
                <a:path w="114382" h="51004" extrusionOk="0">
                  <a:moveTo>
                    <a:pt x="32123" y="1"/>
                  </a:moveTo>
                  <a:lnTo>
                    <a:pt x="2368" y="635"/>
                  </a:lnTo>
                  <a:cubicBezTo>
                    <a:pt x="1034" y="701"/>
                    <a:pt x="0" y="1835"/>
                    <a:pt x="0" y="3170"/>
                  </a:cubicBezTo>
                  <a:lnTo>
                    <a:pt x="0" y="47835"/>
                  </a:lnTo>
                  <a:cubicBezTo>
                    <a:pt x="0" y="49169"/>
                    <a:pt x="1034" y="50270"/>
                    <a:pt x="2368" y="50370"/>
                  </a:cubicBezTo>
                  <a:lnTo>
                    <a:pt x="32123" y="51004"/>
                  </a:lnTo>
                  <a:lnTo>
                    <a:pt x="110446" y="51004"/>
                  </a:lnTo>
                  <a:cubicBezTo>
                    <a:pt x="112614" y="51004"/>
                    <a:pt x="114382" y="49236"/>
                    <a:pt x="114382" y="47068"/>
                  </a:cubicBezTo>
                  <a:lnTo>
                    <a:pt x="114382" y="3970"/>
                  </a:lnTo>
                  <a:cubicBezTo>
                    <a:pt x="114382" y="1735"/>
                    <a:pt x="112614" y="1"/>
                    <a:pt x="110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7198650" y="3041775"/>
              <a:ext cx="805600" cy="1196725"/>
            </a:xfrm>
            <a:custGeom>
              <a:avLst/>
              <a:gdLst/>
              <a:ahLst/>
              <a:cxnLst/>
              <a:rect l="l" t="t" r="r" b="b"/>
              <a:pathLst>
                <a:path w="32224" h="47869" extrusionOk="0">
                  <a:moveTo>
                    <a:pt x="0" y="1"/>
                  </a:moveTo>
                  <a:lnTo>
                    <a:pt x="0" y="47869"/>
                  </a:lnTo>
                  <a:lnTo>
                    <a:pt x="32223" y="47869"/>
                  </a:lnTo>
                  <a:lnTo>
                    <a:pt x="32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9135850" y="3068475"/>
              <a:ext cx="731400" cy="1143350"/>
            </a:xfrm>
            <a:custGeom>
              <a:avLst/>
              <a:gdLst/>
              <a:ahLst/>
              <a:cxnLst/>
              <a:rect l="l" t="t" r="r" b="b"/>
              <a:pathLst>
                <a:path w="29256" h="45734" extrusionOk="0">
                  <a:moveTo>
                    <a:pt x="1" y="0"/>
                  </a:moveTo>
                  <a:lnTo>
                    <a:pt x="1" y="45733"/>
                  </a:lnTo>
                  <a:lnTo>
                    <a:pt x="26020" y="45733"/>
                  </a:lnTo>
                  <a:cubicBezTo>
                    <a:pt x="27787" y="45733"/>
                    <a:pt x="29222" y="44265"/>
                    <a:pt x="29222" y="42531"/>
                  </a:cubicBezTo>
                  <a:lnTo>
                    <a:pt x="29222" y="3236"/>
                  </a:lnTo>
                  <a:cubicBezTo>
                    <a:pt x="29255" y="1401"/>
                    <a:pt x="27787" y="0"/>
                    <a:pt x="2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9188400" y="3094325"/>
              <a:ext cx="647975" cy="1090800"/>
            </a:xfrm>
            <a:custGeom>
              <a:avLst/>
              <a:gdLst/>
              <a:ahLst/>
              <a:cxnLst/>
              <a:rect l="l" t="t" r="r" b="b"/>
              <a:pathLst>
                <a:path w="25919" h="43632" extrusionOk="0">
                  <a:moveTo>
                    <a:pt x="0" y="0"/>
                  </a:moveTo>
                  <a:lnTo>
                    <a:pt x="0" y="43632"/>
                  </a:lnTo>
                  <a:lnTo>
                    <a:pt x="23017" y="43632"/>
                  </a:lnTo>
                  <a:cubicBezTo>
                    <a:pt x="24618" y="43632"/>
                    <a:pt x="25919" y="42331"/>
                    <a:pt x="25919" y="40730"/>
                  </a:cubicBezTo>
                  <a:lnTo>
                    <a:pt x="25919" y="2936"/>
                  </a:lnTo>
                  <a:cubicBezTo>
                    <a:pt x="25919" y="1335"/>
                    <a:pt x="24618" y="0"/>
                    <a:pt x="23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7091900" y="3340125"/>
              <a:ext cx="35875" cy="72475"/>
            </a:xfrm>
            <a:custGeom>
              <a:avLst/>
              <a:gdLst/>
              <a:ahLst/>
              <a:cxnLst/>
              <a:rect l="l" t="t" r="r" b="b"/>
              <a:pathLst>
                <a:path w="1435" h="2899" extrusionOk="0">
                  <a:moveTo>
                    <a:pt x="1385" y="0"/>
                  </a:moveTo>
                  <a:cubicBezTo>
                    <a:pt x="1379" y="0"/>
                    <a:pt x="1374" y="3"/>
                    <a:pt x="1368" y="9"/>
                  </a:cubicBezTo>
                  <a:lnTo>
                    <a:pt x="67" y="1977"/>
                  </a:lnTo>
                  <a:cubicBezTo>
                    <a:pt x="1" y="2010"/>
                    <a:pt x="1" y="2110"/>
                    <a:pt x="1" y="2177"/>
                  </a:cubicBezTo>
                  <a:lnTo>
                    <a:pt x="1" y="2677"/>
                  </a:lnTo>
                  <a:cubicBezTo>
                    <a:pt x="1" y="2809"/>
                    <a:pt x="42" y="2898"/>
                    <a:pt x="76" y="2898"/>
                  </a:cubicBezTo>
                  <a:cubicBezTo>
                    <a:pt x="85" y="2898"/>
                    <a:pt x="94" y="2892"/>
                    <a:pt x="101" y="2878"/>
                  </a:cubicBezTo>
                  <a:lnTo>
                    <a:pt x="1402" y="943"/>
                  </a:lnTo>
                  <a:cubicBezTo>
                    <a:pt x="1435" y="876"/>
                    <a:pt x="1435" y="809"/>
                    <a:pt x="1435" y="709"/>
                  </a:cubicBezTo>
                  <a:lnTo>
                    <a:pt x="1435" y="209"/>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7091900" y="3394325"/>
              <a:ext cx="35875" cy="72475"/>
            </a:xfrm>
            <a:custGeom>
              <a:avLst/>
              <a:gdLst/>
              <a:ahLst/>
              <a:cxnLst/>
              <a:rect l="l" t="t" r="r" b="b"/>
              <a:pathLst>
                <a:path w="1435" h="2899" extrusionOk="0">
                  <a:moveTo>
                    <a:pt x="1385" y="1"/>
                  </a:moveTo>
                  <a:cubicBezTo>
                    <a:pt x="1379" y="1"/>
                    <a:pt x="1374" y="3"/>
                    <a:pt x="1368" y="9"/>
                  </a:cubicBezTo>
                  <a:lnTo>
                    <a:pt x="67" y="1977"/>
                  </a:lnTo>
                  <a:cubicBezTo>
                    <a:pt x="1" y="2010"/>
                    <a:pt x="1" y="2111"/>
                    <a:pt x="1" y="2177"/>
                  </a:cubicBezTo>
                  <a:lnTo>
                    <a:pt x="1" y="2678"/>
                  </a:lnTo>
                  <a:cubicBezTo>
                    <a:pt x="1" y="2809"/>
                    <a:pt x="42" y="2899"/>
                    <a:pt x="76" y="2899"/>
                  </a:cubicBezTo>
                  <a:cubicBezTo>
                    <a:pt x="85" y="2899"/>
                    <a:pt x="94" y="2892"/>
                    <a:pt x="101" y="2878"/>
                  </a:cubicBezTo>
                  <a:lnTo>
                    <a:pt x="1402" y="943"/>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7091900" y="3448525"/>
              <a:ext cx="35875" cy="72475"/>
            </a:xfrm>
            <a:custGeom>
              <a:avLst/>
              <a:gdLst/>
              <a:ahLst/>
              <a:cxnLst/>
              <a:rect l="l" t="t" r="r" b="b"/>
              <a:pathLst>
                <a:path w="1435" h="2899" extrusionOk="0">
                  <a:moveTo>
                    <a:pt x="1385" y="1"/>
                  </a:moveTo>
                  <a:cubicBezTo>
                    <a:pt x="1379" y="1"/>
                    <a:pt x="1374" y="4"/>
                    <a:pt x="1368" y="9"/>
                  </a:cubicBezTo>
                  <a:lnTo>
                    <a:pt x="67" y="1977"/>
                  </a:lnTo>
                  <a:cubicBezTo>
                    <a:pt x="1" y="2011"/>
                    <a:pt x="1" y="2111"/>
                    <a:pt x="1" y="2177"/>
                  </a:cubicBezTo>
                  <a:lnTo>
                    <a:pt x="1" y="2678"/>
                  </a:lnTo>
                  <a:cubicBezTo>
                    <a:pt x="1" y="2809"/>
                    <a:pt x="42" y="2899"/>
                    <a:pt x="76" y="2899"/>
                  </a:cubicBezTo>
                  <a:cubicBezTo>
                    <a:pt x="85" y="2899"/>
                    <a:pt x="94" y="2892"/>
                    <a:pt x="101" y="2878"/>
                  </a:cubicBezTo>
                  <a:lnTo>
                    <a:pt x="1402" y="943"/>
                  </a:lnTo>
                  <a:cubicBezTo>
                    <a:pt x="1435" y="877"/>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7091900" y="3501900"/>
              <a:ext cx="35875" cy="72175"/>
            </a:xfrm>
            <a:custGeom>
              <a:avLst/>
              <a:gdLst/>
              <a:ahLst/>
              <a:cxnLst/>
              <a:rect l="l" t="t" r="r" b="b"/>
              <a:pathLst>
                <a:path w="1435" h="2887" extrusionOk="0">
                  <a:moveTo>
                    <a:pt x="1385" y="1"/>
                  </a:moveTo>
                  <a:cubicBezTo>
                    <a:pt x="1379" y="1"/>
                    <a:pt x="1374" y="4"/>
                    <a:pt x="1368" y="9"/>
                  </a:cubicBezTo>
                  <a:lnTo>
                    <a:pt x="67" y="1977"/>
                  </a:lnTo>
                  <a:cubicBezTo>
                    <a:pt x="1" y="2011"/>
                    <a:pt x="1" y="2077"/>
                    <a:pt x="1" y="2177"/>
                  </a:cubicBezTo>
                  <a:lnTo>
                    <a:pt x="1" y="2678"/>
                  </a:lnTo>
                  <a:cubicBezTo>
                    <a:pt x="1" y="2817"/>
                    <a:pt x="47" y="2886"/>
                    <a:pt x="82" y="2886"/>
                  </a:cubicBezTo>
                  <a:cubicBezTo>
                    <a:pt x="89" y="2886"/>
                    <a:pt x="95" y="2883"/>
                    <a:pt x="101" y="2878"/>
                  </a:cubicBezTo>
                  <a:lnTo>
                    <a:pt x="1402" y="910"/>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7091900" y="3556125"/>
              <a:ext cx="35875" cy="72150"/>
            </a:xfrm>
            <a:custGeom>
              <a:avLst/>
              <a:gdLst/>
              <a:ahLst/>
              <a:cxnLst/>
              <a:rect l="l" t="t" r="r" b="b"/>
              <a:pathLst>
                <a:path w="1435" h="2886" extrusionOk="0">
                  <a:moveTo>
                    <a:pt x="1385" y="0"/>
                  </a:moveTo>
                  <a:cubicBezTo>
                    <a:pt x="1379" y="0"/>
                    <a:pt x="1374" y="3"/>
                    <a:pt x="1368" y="8"/>
                  </a:cubicBezTo>
                  <a:lnTo>
                    <a:pt x="67" y="1976"/>
                  </a:lnTo>
                  <a:cubicBezTo>
                    <a:pt x="1" y="2010"/>
                    <a:pt x="1" y="2076"/>
                    <a:pt x="1" y="2177"/>
                  </a:cubicBezTo>
                  <a:lnTo>
                    <a:pt x="1" y="2677"/>
                  </a:lnTo>
                  <a:cubicBezTo>
                    <a:pt x="1" y="2816"/>
                    <a:pt x="47" y="2885"/>
                    <a:pt x="82" y="2885"/>
                  </a:cubicBezTo>
                  <a:cubicBezTo>
                    <a:pt x="89" y="2885"/>
                    <a:pt x="95" y="2883"/>
                    <a:pt x="101" y="2877"/>
                  </a:cubicBezTo>
                  <a:lnTo>
                    <a:pt x="1402" y="909"/>
                  </a:lnTo>
                  <a:cubicBezTo>
                    <a:pt x="1435" y="876"/>
                    <a:pt x="1435" y="809"/>
                    <a:pt x="1435" y="709"/>
                  </a:cubicBezTo>
                  <a:lnTo>
                    <a:pt x="1435" y="208"/>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7091900" y="3867700"/>
              <a:ext cx="35875" cy="72775"/>
            </a:xfrm>
            <a:custGeom>
              <a:avLst/>
              <a:gdLst/>
              <a:ahLst/>
              <a:cxnLst/>
              <a:rect l="l" t="t" r="r" b="b"/>
              <a:pathLst>
                <a:path w="1435" h="2911" extrusionOk="0">
                  <a:moveTo>
                    <a:pt x="76" y="0"/>
                  </a:moveTo>
                  <a:cubicBezTo>
                    <a:pt x="42" y="0"/>
                    <a:pt x="1" y="90"/>
                    <a:pt x="1" y="221"/>
                  </a:cubicBezTo>
                  <a:lnTo>
                    <a:pt x="1" y="721"/>
                  </a:lnTo>
                  <a:cubicBezTo>
                    <a:pt x="1" y="788"/>
                    <a:pt x="1" y="888"/>
                    <a:pt x="67" y="922"/>
                  </a:cubicBezTo>
                  <a:lnTo>
                    <a:pt x="1368" y="2890"/>
                  </a:lnTo>
                  <a:cubicBezTo>
                    <a:pt x="1375" y="2904"/>
                    <a:pt x="1382" y="2911"/>
                    <a:pt x="1389" y="2911"/>
                  </a:cubicBezTo>
                  <a:cubicBezTo>
                    <a:pt x="1414" y="2911"/>
                    <a:pt x="1435" y="2821"/>
                    <a:pt x="1435" y="2690"/>
                  </a:cubicBezTo>
                  <a:lnTo>
                    <a:pt x="1435" y="2189"/>
                  </a:lnTo>
                  <a:cubicBezTo>
                    <a:pt x="1435" y="2089"/>
                    <a:pt x="1435" y="2022"/>
                    <a:pt x="1402" y="1956"/>
                  </a:cubicBezTo>
                  <a:lnTo>
                    <a:pt x="101" y="21"/>
                  </a:lnTo>
                  <a:cubicBezTo>
                    <a:pt x="94" y="7"/>
                    <a:pt x="85"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7091900" y="3814625"/>
              <a:ext cx="35875" cy="72125"/>
            </a:xfrm>
            <a:custGeom>
              <a:avLst/>
              <a:gdLst/>
              <a:ahLst/>
              <a:cxnLst/>
              <a:rect l="l" t="t" r="r" b="b"/>
              <a:pathLst>
                <a:path w="1435" h="2885" extrusionOk="0">
                  <a:moveTo>
                    <a:pt x="82" y="1"/>
                  </a:moveTo>
                  <a:cubicBezTo>
                    <a:pt x="47" y="1"/>
                    <a:pt x="1" y="70"/>
                    <a:pt x="1" y="209"/>
                  </a:cubicBezTo>
                  <a:lnTo>
                    <a:pt x="1" y="710"/>
                  </a:lnTo>
                  <a:cubicBezTo>
                    <a:pt x="1" y="810"/>
                    <a:pt x="1" y="876"/>
                    <a:pt x="67" y="910"/>
                  </a:cubicBezTo>
                  <a:lnTo>
                    <a:pt x="1368" y="2878"/>
                  </a:lnTo>
                  <a:cubicBezTo>
                    <a:pt x="1373" y="2882"/>
                    <a:pt x="1377" y="2884"/>
                    <a:pt x="1381" y="2884"/>
                  </a:cubicBezTo>
                  <a:cubicBezTo>
                    <a:pt x="1410" y="2884"/>
                    <a:pt x="1435" y="2794"/>
                    <a:pt x="1435" y="2678"/>
                  </a:cubicBezTo>
                  <a:lnTo>
                    <a:pt x="1435" y="2177"/>
                  </a:lnTo>
                  <a:cubicBezTo>
                    <a:pt x="1435" y="2077"/>
                    <a:pt x="1435" y="2011"/>
                    <a:pt x="1402" y="1977"/>
                  </a:cubicBezTo>
                  <a:lnTo>
                    <a:pt x="101" y="9"/>
                  </a:lnTo>
                  <a:cubicBezTo>
                    <a:pt x="95" y="4"/>
                    <a:pt x="89"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7091900" y="3759275"/>
              <a:ext cx="35875" cy="72900"/>
            </a:xfrm>
            <a:custGeom>
              <a:avLst/>
              <a:gdLst/>
              <a:ahLst/>
              <a:cxnLst/>
              <a:rect l="l" t="t" r="r" b="b"/>
              <a:pathLst>
                <a:path w="1435" h="2916" extrusionOk="0">
                  <a:moveTo>
                    <a:pt x="76" y="1"/>
                  </a:moveTo>
                  <a:cubicBezTo>
                    <a:pt x="42" y="1"/>
                    <a:pt x="1" y="91"/>
                    <a:pt x="1" y="222"/>
                  </a:cubicBezTo>
                  <a:lnTo>
                    <a:pt x="1" y="722"/>
                  </a:lnTo>
                  <a:cubicBezTo>
                    <a:pt x="1" y="789"/>
                    <a:pt x="1" y="889"/>
                    <a:pt x="67" y="922"/>
                  </a:cubicBezTo>
                  <a:lnTo>
                    <a:pt x="1368" y="2890"/>
                  </a:lnTo>
                  <a:cubicBezTo>
                    <a:pt x="1377" y="2907"/>
                    <a:pt x="1385" y="2916"/>
                    <a:pt x="1394" y="2916"/>
                  </a:cubicBezTo>
                  <a:cubicBezTo>
                    <a:pt x="1417" y="2916"/>
                    <a:pt x="1435" y="2847"/>
                    <a:pt x="1435" y="2723"/>
                  </a:cubicBezTo>
                  <a:lnTo>
                    <a:pt x="1435" y="2190"/>
                  </a:lnTo>
                  <a:cubicBezTo>
                    <a:pt x="1435" y="2090"/>
                    <a:pt x="1435" y="2023"/>
                    <a:pt x="1402" y="1956"/>
                  </a:cubicBezTo>
                  <a:lnTo>
                    <a:pt x="101" y="22"/>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7091900" y="3706225"/>
              <a:ext cx="35875" cy="72150"/>
            </a:xfrm>
            <a:custGeom>
              <a:avLst/>
              <a:gdLst/>
              <a:ahLst/>
              <a:cxnLst/>
              <a:rect l="l" t="t" r="r" b="b"/>
              <a:pathLst>
                <a:path w="1435" h="2886" extrusionOk="0">
                  <a:moveTo>
                    <a:pt x="82" y="0"/>
                  </a:moveTo>
                  <a:cubicBezTo>
                    <a:pt x="47" y="0"/>
                    <a:pt x="1" y="70"/>
                    <a:pt x="1" y="209"/>
                  </a:cubicBezTo>
                  <a:lnTo>
                    <a:pt x="1" y="709"/>
                  </a:lnTo>
                  <a:cubicBezTo>
                    <a:pt x="1" y="809"/>
                    <a:pt x="1" y="876"/>
                    <a:pt x="67" y="909"/>
                  </a:cubicBezTo>
                  <a:lnTo>
                    <a:pt x="1368" y="2877"/>
                  </a:lnTo>
                  <a:cubicBezTo>
                    <a:pt x="1374" y="2883"/>
                    <a:pt x="1379" y="2886"/>
                    <a:pt x="1385" y="2886"/>
                  </a:cubicBezTo>
                  <a:cubicBezTo>
                    <a:pt x="1412" y="2886"/>
                    <a:pt x="1435" y="2816"/>
                    <a:pt x="1435" y="2677"/>
                  </a:cubicBezTo>
                  <a:lnTo>
                    <a:pt x="1435" y="2177"/>
                  </a:lnTo>
                  <a:cubicBezTo>
                    <a:pt x="1435" y="2077"/>
                    <a:pt x="1435" y="2010"/>
                    <a:pt x="1402" y="1977"/>
                  </a:cubicBezTo>
                  <a:lnTo>
                    <a:pt x="101" y="9"/>
                  </a:lnTo>
                  <a:cubicBezTo>
                    <a:pt x="95" y="3"/>
                    <a:pt x="89"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7091900" y="3651700"/>
              <a:ext cx="35875" cy="73125"/>
            </a:xfrm>
            <a:custGeom>
              <a:avLst/>
              <a:gdLst/>
              <a:ahLst/>
              <a:cxnLst/>
              <a:rect l="l" t="t" r="r" b="b"/>
              <a:pathLst>
                <a:path w="1435" h="2925" extrusionOk="0">
                  <a:moveTo>
                    <a:pt x="76" y="1"/>
                  </a:moveTo>
                  <a:cubicBezTo>
                    <a:pt x="42" y="1"/>
                    <a:pt x="1" y="90"/>
                    <a:pt x="1" y="222"/>
                  </a:cubicBezTo>
                  <a:lnTo>
                    <a:pt x="1" y="722"/>
                  </a:lnTo>
                  <a:cubicBezTo>
                    <a:pt x="1" y="822"/>
                    <a:pt x="1" y="889"/>
                    <a:pt x="67" y="922"/>
                  </a:cubicBezTo>
                  <a:lnTo>
                    <a:pt x="1368" y="2890"/>
                  </a:lnTo>
                  <a:cubicBezTo>
                    <a:pt x="1376" y="2914"/>
                    <a:pt x="1384" y="2925"/>
                    <a:pt x="1392" y="2925"/>
                  </a:cubicBezTo>
                  <a:cubicBezTo>
                    <a:pt x="1416" y="2925"/>
                    <a:pt x="1435" y="2817"/>
                    <a:pt x="1435" y="2690"/>
                  </a:cubicBezTo>
                  <a:lnTo>
                    <a:pt x="1435" y="2190"/>
                  </a:lnTo>
                  <a:cubicBezTo>
                    <a:pt x="1435" y="2090"/>
                    <a:pt x="1435" y="2023"/>
                    <a:pt x="1402" y="1990"/>
                  </a:cubicBezTo>
                  <a:lnTo>
                    <a:pt x="101" y="21"/>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7111075" y="3614700"/>
              <a:ext cx="17550" cy="50900"/>
            </a:xfrm>
            <a:custGeom>
              <a:avLst/>
              <a:gdLst/>
              <a:ahLst/>
              <a:cxnLst/>
              <a:rect l="l" t="t" r="r" b="b"/>
              <a:pathLst>
                <a:path w="702" h="2036" extrusionOk="0">
                  <a:moveTo>
                    <a:pt x="701" y="0"/>
                  </a:moveTo>
                  <a:lnTo>
                    <a:pt x="1" y="1001"/>
                  </a:lnTo>
                  <a:lnTo>
                    <a:pt x="701" y="2035"/>
                  </a:ln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7103575" y="3961600"/>
              <a:ext cx="25875" cy="255225"/>
            </a:xfrm>
            <a:custGeom>
              <a:avLst/>
              <a:gdLst/>
              <a:ahLst/>
              <a:cxnLst/>
              <a:rect l="l" t="t" r="r" b="b"/>
              <a:pathLst>
                <a:path w="1035" h="10209" extrusionOk="0">
                  <a:moveTo>
                    <a:pt x="1035" y="1"/>
                  </a:moveTo>
                  <a:lnTo>
                    <a:pt x="434" y="268"/>
                  </a:lnTo>
                  <a:cubicBezTo>
                    <a:pt x="167" y="335"/>
                    <a:pt x="1" y="601"/>
                    <a:pt x="1" y="835"/>
                  </a:cubicBezTo>
                  <a:lnTo>
                    <a:pt x="1" y="9007"/>
                  </a:lnTo>
                  <a:cubicBezTo>
                    <a:pt x="1" y="9641"/>
                    <a:pt x="468" y="10142"/>
                    <a:pt x="1035" y="10208"/>
                  </a:cubicBezTo>
                  <a:lnTo>
                    <a:pt x="1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7090225" y="3986625"/>
              <a:ext cx="31725" cy="207675"/>
            </a:xfrm>
            <a:custGeom>
              <a:avLst/>
              <a:gdLst/>
              <a:ahLst/>
              <a:cxnLst/>
              <a:rect l="l" t="t" r="r" b="b"/>
              <a:pathLst>
                <a:path w="1269" h="8307" extrusionOk="0">
                  <a:moveTo>
                    <a:pt x="501" y="1"/>
                  </a:moveTo>
                  <a:cubicBezTo>
                    <a:pt x="201" y="1"/>
                    <a:pt x="1" y="201"/>
                    <a:pt x="1" y="501"/>
                  </a:cubicBezTo>
                  <a:lnTo>
                    <a:pt x="1" y="7806"/>
                  </a:lnTo>
                  <a:cubicBezTo>
                    <a:pt x="1" y="8106"/>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7090225" y="4145900"/>
              <a:ext cx="31725" cy="48400"/>
            </a:xfrm>
            <a:custGeom>
              <a:avLst/>
              <a:gdLst/>
              <a:ahLst/>
              <a:cxnLst/>
              <a:rect l="l" t="t" r="r" b="b"/>
              <a:pathLst>
                <a:path w="1269" h="1936" extrusionOk="0">
                  <a:moveTo>
                    <a:pt x="1" y="1"/>
                  </a:moveTo>
                  <a:lnTo>
                    <a:pt x="1" y="1435"/>
                  </a:lnTo>
                  <a:cubicBezTo>
                    <a:pt x="1" y="1702"/>
                    <a:pt x="201" y="1936"/>
                    <a:pt x="501" y="1936"/>
                  </a:cubicBezTo>
                  <a:lnTo>
                    <a:pt x="1268" y="1936"/>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7103575" y="3063475"/>
              <a:ext cx="25875" cy="255200"/>
            </a:xfrm>
            <a:custGeom>
              <a:avLst/>
              <a:gdLst/>
              <a:ahLst/>
              <a:cxnLst/>
              <a:rect l="l" t="t" r="r" b="b"/>
              <a:pathLst>
                <a:path w="1035" h="10208" extrusionOk="0">
                  <a:moveTo>
                    <a:pt x="1035" y="0"/>
                  </a:moveTo>
                  <a:cubicBezTo>
                    <a:pt x="468" y="67"/>
                    <a:pt x="1" y="567"/>
                    <a:pt x="1" y="1201"/>
                  </a:cubicBezTo>
                  <a:lnTo>
                    <a:pt x="1" y="9374"/>
                  </a:lnTo>
                  <a:cubicBezTo>
                    <a:pt x="1" y="9607"/>
                    <a:pt x="167" y="9874"/>
                    <a:pt x="434" y="9941"/>
                  </a:cubicBezTo>
                  <a:lnTo>
                    <a:pt x="1035" y="10208"/>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7090225" y="3085975"/>
              <a:ext cx="31725" cy="207675"/>
            </a:xfrm>
            <a:custGeom>
              <a:avLst/>
              <a:gdLst/>
              <a:ahLst/>
              <a:cxnLst/>
              <a:rect l="l" t="t" r="r" b="b"/>
              <a:pathLst>
                <a:path w="1269" h="8307" extrusionOk="0">
                  <a:moveTo>
                    <a:pt x="501" y="1"/>
                  </a:moveTo>
                  <a:cubicBezTo>
                    <a:pt x="201" y="1"/>
                    <a:pt x="1" y="201"/>
                    <a:pt x="1" y="501"/>
                  </a:cubicBezTo>
                  <a:lnTo>
                    <a:pt x="1" y="7806"/>
                  </a:lnTo>
                  <a:cubicBezTo>
                    <a:pt x="1" y="8073"/>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7090225" y="3085975"/>
              <a:ext cx="31725" cy="47575"/>
            </a:xfrm>
            <a:custGeom>
              <a:avLst/>
              <a:gdLst/>
              <a:ahLst/>
              <a:cxnLst/>
              <a:rect l="l" t="t" r="r" b="b"/>
              <a:pathLst>
                <a:path w="1269" h="1903" extrusionOk="0">
                  <a:moveTo>
                    <a:pt x="501" y="1"/>
                  </a:moveTo>
                  <a:cubicBezTo>
                    <a:pt x="201" y="1"/>
                    <a:pt x="1" y="201"/>
                    <a:pt x="1" y="501"/>
                  </a:cubicBezTo>
                  <a:lnTo>
                    <a:pt x="1" y="1902"/>
                  </a:lnTo>
                  <a:lnTo>
                    <a:pt x="1268" y="190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7226175" y="3705600"/>
              <a:ext cx="748875" cy="504550"/>
            </a:xfrm>
            <a:custGeom>
              <a:avLst/>
              <a:gdLst/>
              <a:ahLst/>
              <a:cxnLst/>
              <a:rect l="l" t="t" r="r" b="b"/>
              <a:pathLst>
                <a:path w="29955" h="20182" extrusionOk="0">
                  <a:moveTo>
                    <a:pt x="33" y="0"/>
                  </a:moveTo>
                  <a:lnTo>
                    <a:pt x="0" y="17246"/>
                  </a:lnTo>
                  <a:lnTo>
                    <a:pt x="29955" y="20181"/>
                  </a:lnTo>
                  <a:lnTo>
                    <a:pt x="29955" y="20181"/>
                  </a:lnTo>
                  <a:lnTo>
                    <a:pt x="27620" y="234"/>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7226175" y="3070150"/>
              <a:ext cx="748875" cy="504550"/>
            </a:xfrm>
            <a:custGeom>
              <a:avLst/>
              <a:gdLst/>
              <a:ahLst/>
              <a:cxnLst/>
              <a:rect l="l" t="t" r="r" b="b"/>
              <a:pathLst>
                <a:path w="29955" h="20182" extrusionOk="0">
                  <a:moveTo>
                    <a:pt x="29955" y="0"/>
                  </a:moveTo>
                  <a:lnTo>
                    <a:pt x="0" y="2936"/>
                  </a:lnTo>
                  <a:lnTo>
                    <a:pt x="33" y="20181"/>
                  </a:lnTo>
                  <a:lnTo>
                    <a:pt x="27620" y="19948"/>
                  </a:lnTo>
                  <a:lnTo>
                    <a:pt x="29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7175300" y="3043450"/>
              <a:ext cx="78400" cy="1196725"/>
            </a:xfrm>
            <a:custGeom>
              <a:avLst/>
              <a:gdLst/>
              <a:ahLst/>
              <a:cxnLst/>
              <a:rect l="l" t="t" r="r" b="b"/>
              <a:pathLst>
                <a:path w="3136" h="47869" extrusionOk="0">
                  <a:moveTo>
                    <a:pt x="934" y="1"/>
                  </a:moveTo>
                  <a:lnTo>
                    <a:pt x="0" y="23918"/>
                  </a:lnTo>
                  <a:lnTo>
                    <a:pt x="934" y="47868"/>
                  </a:lnTo>
                  <a:lnTo>
                    <a:pt x="934" y="47368"/>
                  </a:lnTo>
                  <a:lnTo>
                    <a:pt x="2035" y="43865"/>
                  </a:lnTo>
                  <a:lnTo>
                    <a:pt x="2636" y="43532"/>
                  </a:lnTo>
                  <a:cubicBezTo>
                    <a:pt x="2969" y="43365"/>
                    <a:pt x="3136" y="43031"/>
                    <a:pt x="3136" y="42631"/>
                  </a:cubicBezTo>
                  <a:lnTo>
                    <a:pt x="3136" y="27854"/>
                  </a:lnTo>
                  <a:cubicBezTo>
                    <a:pt x="3136" y="27520"/>
                    <a:pt x="2969" y="27187"/>
                    <a:pt x="2702" y="27020"/>
                  </a:cubicBezTo>
                  <a:lnTo>
                    <a:pt x="2068" y="26620"/>
                  </a:lnTo>
                  <a:lnTo>
                    <a:pt x="2068" y="24452"/>
                  </a:lnTo>
                  <a:lnTo>
                    <a:pt x="2068" y="23351"/>
                  </a:lnTo>
                  <a:lnTo>
                    <a:pt x="2068" y="21216"/>
                  </a:lnTo>
                  <a:lnTo>
                    <a:pt x="2702" y="20849"/>
                  </a:lnTo>
                  <a:cubicBezTo>
                    <a:pt x="2969" y="20682"/>
                    <a:pt x="3136" y="20349"/>
                    <a:pt x="3136" y="20015"/>
                  </a:cubicBezTo>
                  <a:lnTo>
                    <a:pt x="3136" y="5204"/>
                  </a:lnTo>
                  <a:cubicBezTo>
                    <a:pt x="3136" y="4837"/>
                    <a:pt x="2936" y="4504"/>
                    <a:pt x="2636" y="4337"/>
                  </a:cubicBezTo>
                  <a:lnTo>
                    <a:pt x="2035" y="4004"/>
                  </a:lnTo>
                  <a:lnTo>
                    <a:pt x="1101" y="668"/>
                  </a:lnTo>
                  <a:lnTo>
                    <a:pt x="9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7916650" y="3065975"/>
              <a:ext cx="1316800" cy="1150000"/>
            </a:xfrm>
            <a:custGeom>
              <a:avLst/>
              <a:gdLst/>
              <a:ahLst/>
              <a:cxnLst/>
              <a:rect l="l" t="t" r="r" b="b"/>
              <a:pathLst>
                <a:path w="52672" h="46000" extrusionOk="0">
                  <a:moveTo>
                    <a:pt x="3303" y="0"/>
                  </a:moveTo>
                  <a:cubicBezTo>
                    <a:pt x="1502" y="0"/>
                    <a:pt x="1" y="1468"/>
                    <a:pt x="1" y="3303"/>
                  </a:cubicBezTo>
                  <a:lnTo>
                    <a:pt x="1" y="42698"/>
                  </a:lnTo>
                  <a:cubicBezTo>
                    <a:pt x="1" y="44499"/>
                    <a:pt x="1469" y="46000"/>
                    <a:pt x="3303" y="46000"/>
                  </a:cubicBezTo>
                  <a:lnTo>
                    <a:pt x="49369" y="46000"/>
                  </a:lnTo>
                  <a:cubicBezTo>
                    <a:pt x="51171" y="46000"/>
                    <a:pt x="52672" y="44532"/>
                    <a:pt x="52672" y="42698"/>
                  </a:cubicBezTo>
                  <a:lnTo>
                    <a:pt x="52672" y="3303"/>
                  </a:lnTo>
                  <a:cubicBezTo>
                    <a:pt x="52638" y="1468"/>
                    <a:pt x="51171" y="0"/>
                    <a:pt x="49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8136825" y="3246925"/>
              <a:ext cx="1003225" cy="785600"/>
            </a:xfrm>
            <a:custGeom>
              <a:avLst/>
              <a:gdLst/>
              <a:ahLst/>
              <a:cxnLst/>
              <a:rect l="l" t="t" r="r" b="b"/>
              <a:pathLst>
                <a:path w="40129" h="31424" extrusionOk="0">
                  <a:moveTo>
                    <a:pt x="2635" y="1"/>
                  </a:moveTo>
                  <a:cubicBezTo>
                    <a:pt x="1168" y="1"/>
                    <a:pt x="0" y="1168"/>
                    <a:pt x="0" y="2603"/>
                  </a:cubicBezTo>
                  <a:lnTo>
                    <a:pt x="0" y="28788"/>
                  </a:lnTo>
                  <a:cubicBezTo>
                    <a:pt x="0" y="30256"/>
                    <a:pt x="1168" y="31423"/>
                    <a:pt x="2635" y="31423"/>
                  </a:cubicBezTo>
                  <a:lnTo>
                    <a:pt x="37494" y="31423"/>
                  </a:lnTo>
                  <a:cubicBezTo>
                    <a:pt x="38961" y="31423"/>
                    <a:pt x="40095" y="30256"/>
                    <a:pt x="40095" y="28788"/>
                  </a:cubicBezTo>
                  <a:lnTo>
                    <a:pt x="40095" y="2603"/>
                  </a:lnTo>
                  <a:cubicBezTo>
                    <a:pt x="40129" y="1135"/>
                    <a:pt x="38961" y="1"/>
                    <a:pt x="37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7957525" y="4061675"/>
              <a:ext cx="1115825" cy="198500"/>
            </a:xfrm>
            <a:custGeom>
              <a:avLst/>
              <a:gdLst/>
              <a:ahLst/>
              <a:cxnLst/>
              <a:rect l="l" t="t" r="r" b="b"/>
              <a:pathLst>
                <a:path w="44633" h="7940" extrusionOk="0">
                  <a:moveTo>
                    <a:pt x="8873" y="1"/>
                  </a:moveTo>
                  <a:lnTo>
                    <a:pt x="0" y="7940"/>
                  </a:lnTo>
                  <a:lnTo>
                    <a:pt x="44632" y="7806"/>
                  </a:lnTo>
                  <a:lnTo>
                    <a:pt x="44632" y="6139"/>
                  </a:lnTo>
                  <a:lnTo>
                    <a:pt x="34492" y="6139"/>
                  </a:lnTo>
                  <a:cubicBezTo>
                    <a:pt x="33157" y="6139"/>
                    <a:pt x="32057" y="5138"/>
                    <a:pt x="31890" y="3804"/>
                  </a:cubicBezTo>
                  <a:lnTo>
                    <a:pt x="31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7957525" y="3020100"/>
              <a:ext cx="1115825" cy="198500"/>
            </a:xfrm>
            <a:custGeom>
              <a:avLst/>
              <a:gdLst/>
              <a:ahLst/>
              <a:cxnLst/>
              <a:rect l="l" t="t" r="r" b="b"/>
              <a:pathLst>
                <a:path w="44633" h="7940" extrusionOk="0">
                  <a:moveTo>
                    <a:pt x="0" y="1"/>
                  </a:moveTo>
                  <a:lnTo>
                    <a:pt x="8873" y="7940"/>
                  </a:lnTo>
                  <a:lnTo>
                    <a:pt x="31489" y="7940"/>
                  </a:lnTo>
                  <a:lnTo>
                    <a:pt x="31890" y="4137"/>
                  </a:lnTo>
                  <a:cubicBezTo>
                    <a:pt x="32057" y="2803"/>
                    <a:pt x="33157" y="1802"/>
                    <a:pt x="34492" y="1802"/>
                  </a:cubicBezTo>
                  <a:lnTo>
                    <a:pt x="44632" y="1802"/>
                  </a:lnTo>
                  <a:lnTo>
                    <a:pt x="44632" y="1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7980875" y="3001750"/>
              <a:ext cx="1888875" cy="221850"/>
            </a:xfrm>
            <a:custGeom>
              <a:avLst/>
              <a:gdLst/>
              <a:ahLst/>
              <a:cxnLst/>
              <a:rect l="l" t="t" r="r" b="b"/>
              <a:pathLst>
                <a:path w="75555" h="8874" extrusionOk="0">
                  <a:moveTo>
                    <a:pt x="1702" y="1"/>
                  </a:moveTo>
                  <a:lnTo>
                    <a:pt x="1702" y="1635"/>
                  </a:lnTo>
                  <a:lnTo>
                    <a:pt x="0" y="1635"/>
                  </a:lnTo>
                  <a:lnTo>
                    <a:pt x="0" y="2069"/>
                  </a:lnTo>
                  <a:lnTo>
                    <a:pt x="1868" y="2069"/>
                  </a:lnTo>
                  <a:lnTo>
                    <a:pt x="8773" y="8640"/>
                  </a:lnTo>
                  <a:lnTo>
                    <a:pt x="9407" y="8640"/>
                  </a:lnTo>
                  <a:lnTo>
                    <a:pt x="2502" y="2069"/>
                  </a:lnTo>
                  <a:lnTo>
                    <a:pt x="29188" y="2069"/>
                  </a:lnTo>
                  <a:lnTo>
                    <a:pt x="28421" y="8874"/>
                  </a:lnTo>
                  <a:lnTo>
                    <a:pt x="29088" y="8874"/>
                  </a:lnTo>
                  <a:lnTo>
                    <a:pt x="29888" y="2069"/>
                  </a:lnTo>
                  <a:lnTo>
                    <a:pt x="75554" y="2069"/>
                  </a:lnTo>
                  <a:lnTo>
                    <a:pt x="75554" y="1635"/>
                  </a:lnTo>
                  <a:lnTo>
                    <a:pt x="29888" y="1635"/>
                  </a:lnTo>
                  <a:lnTo>
                    <a:pt x="29888" y="1"/>
                  </a:lnTo>
                  <a:lnTo>
                    <a:pt x="29221" y="1"/>
                  </a:lnTo>
                  <a:lnTo>
                    <a:pt x="29221" y="1635"/>
                  </a:lnTo>
                  <a:lnTo>
                    <a:pt x="2502" y="1635"/>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8518750" y="3010100"/>
              <a:ext cx="172650" cy="19200"/>
            </a:xfrm>
            <a:custGeom>
              <a:avLst/>
              <a:gdLst/>
              <a:ahLst/>
              <a:cxnLst/>
              <a:rect l="l" t="t" r="r" b="b"/>
              <a:pathLst>
                <a:path w="6906" h="768" extrusionOk="0">
                  <a:moveTo>
                    <a:pt x="401" y="0"/>
                  </a:moveTo>
                  <a:cubicBezTo>
                    <a:pt x="167" y="0"/>
                    <a:pt x="1" y="67"/>
                    <a:pt x="1" y="167"/>
                  </a:cubicBezTo>
                  <a:lnTo>
                    <a:pt x="1" y="601"/>
                  </a:lnTo>
                  <a:cubicBezTo>
                    <a:pt x="1" y="701"/>
                    <a:pt x="201" y="768"/>
                    <a:pt x="401" y="768"/>
                  </a:cubicBezTo>
                  <a:lnTo>
                    <a:pt x="6505" y="768"/>
                  </a:lnTo>
                  <a:cubicBezTo>
                    <a:pt x="6739" y="768"/>
                    <a:pt x="6906" y="701"/>
                    <a:pt x="6906" y="601"/>
                  </a:cubicBezTo>
                  <a:lnTo>
                    <a:pt x="6906" y="167"/>
                  </a:lnTo>
                  <a:cubicBezTo>
                    <a:pt x="6906" y="34"/>
                    <a:pt x="6739" y="0"/>
                    <a:pt x="6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7980875" y="4056675"/>
              <a:ext cx="1888875" cy="221850"/>
            </a:xfrm>
            <a:custGeom>
              <a:avLst/>
              <a:gdLst/>
              <a:ahLst/>
              <a:cxnLst/>
              <a:rect l="l" t="t" r="r" b="b"/>
              <a:pathLst>
                <a:path w="75555" h="8874" extrusionOk="0">
                  <a:moveTo>
                    <a:pt x="28421" y="1"/>
                  </a:moveTo>
                  <a:lnTo>
                    <a:pt x="29188" y="6806"/>
                  </a:lnTo>
                  <a:lnTo>
                    <a:pt x="2502" y="6806"/>
                  </a:lnTo>
                  <a:lnTo>
                    <a:pt x="9407" y="234"/>
                  </a:lnTo>
                  <a:lnTo>
                    <a:pt x="8773" y="234"/>
                  </a:lnTo>
                  <a:lnTo>
                    <a:pt x="1868" y="6806"/>
                  </a:lnTo>
                  <a:lnTo>
                    <a:pt x="0" y="6806"/>
                  </a:lnTo>
                  <a:lnTo>
                    <a:pt x="0" y="7239"/>
                  </a:lnTo>
                  <a:lnTo>
                    <a:pt x="1702" y="7239"/>
                  </a:lnTo>
                  <a:lnTo>
                    <a:pt x="1702" y="8874"/>
                  </a:lnTo>
                  <a:lnTo>
                    <a:pt x="2502" y="8874"/>
                  </a:lnTo>
                  <a:lnTo>
                    <a:pt x="2502" y="7239"/>
                  </a:lnTo>
                  <a:lnTo>
                    <a:pt x="29221" y="7239"/>
                  </a:lnTo>
                  <a:lnTo>
                    <a:pt x="29221" y="8874"/>
                  </a:lnTo>
                  <a:lnTo>
                    <a:pt x="29888" y="8874"/>
                  </a:lnTo>
                  <a:lnTo>
                    <a:pt x="29888" y="7239"/>
                  </a:lnTo>
                  <a:lnTo>
                    <a:pt x="75554" y="7239"/>
                  </a:lnTo>
                  <a:lnTo>
                    <a:pt x="75554" y="6806"/>
                  </a:lnTo>
                  <a:lnTo>
                    <a:pt x="29888" y="6806"/>
                  </a:lnTo>
                  <a:lnTo>
                    <a:pt x="29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8518750" y="4250150"/>
              <a:ext cx="172650" cy="20050"/>
            </a:xfrm>
            <a:custGeom>
              <a:avLst/>
              <a:gdLst/>
              <a:ahLst/>
              <a:cxnLst/>
              <a:rect l="l" t="t" r="r" b="b"/>
              <a:pathLst>
                <a:path w="6906" h="802" extrusionOk="0">
                  <a:moveTo>
                    <a:pt x="401" y="1"/>
                  </a:moveTo>
                  <a:cubicBezTo>
                    <a:pt x="201" y="1"/>
                    <a:pt x="1" y="101"/>
                    <a:pt x="1" y="167"/>
                  </a:cubicBezTo>
                  <a:lnTo>
                    <a:pt x="1" y="634"/>
                  </a:lnTo>
                  <a:cubicBezTo>
                    <a:pt x="1" y="734"/>
                    <a:pt x="167" y="801"/>
                    <a:pt x="401" y="801"/>
                  </a:cubicBezTo>
                  <a:lnTo>
                    <a:pt x="6505" y="801"/>
                  </a:lnTo>
                  <a:cubicBezTo>
                    <a:pt x="6739" y="801"/>
                    <a:pt x="6906" y="768"/>
                    <a:pt x="6906" y="634"/>
                  </a:cubicBezTo>
                  <a:lnTo>
                    <a:pt x="6906" y="167"/>
                  </a:lnTo>
                  <a:cubicBezTo>
                    <a:pt x="6906" y="101"/>
                    <a:pt x="6739" y="1"/>
                    <a:pt x="6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8804800" y="3111000"/>
              <a:ext cx="352775" cy="95100"/>
            </a:xfrm>
            <a:custGeom>
              <a:avLst/>
              <a:gdLst/>
              <a:ahLst/>
              <a:cxnLst/>
              <a:rect l="l" t="t" r="r" b="b"/>
              <a:pathLst>
                <a:path w="14111" h="3804" extrusionOk="0">
                  <a:moveTo>
                    <a:pt x="1468" y="1"/>
                  </a:moveTo>
                  <a:cubicBezTo>
                    <a:pt x="834" y="1"/>
                    <a:pt x="334" y="468"/>
                    <a:pt x="267" y="1101"/>
                  </a:cubicBezTo>
                  <a:lnTo>
                    <a:pt x="0" y="3303"/>
                  </a:lnTo>
                  <a:cubicBezTo>
                    <a:pt x="0" y="3536"/>
                    <a:pt x="200" y="3803"/>
                    <a:pt x="467" y="3803"/>
                  </a:cubicBezTo>
                  <a:lnTo>
                    <a:pt x="12309" y="3803"/>
                  </a:lnTo>
                  <a:cubicBezTo>
                    <a:pt x="12809" y="3737"/>
                    <a:pt x="13243" y="3403"/>
                    <a:pt x="13376" y="2903"/>
                  </a:cubicBezTo>
                  <a:lnTo>
                    <a:pt x="13910" y="1368"/>
                  </a:lnTo>
                  <a:cubicBezTo>
                    <a:pt x="14110" y="701"/>
                    <a:pt x="13610" y="34"/>
                    <a:pt x="12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8131800" y="3081825"/>
              <a:ext cx="541250" cy="124275"/>
            </a:xfrm>
            <a:custGeom>
              <a:avLst/>
              <a:gdLst/>
              <a:ahLst/>
              <a:cxnLst/>
              <a:rect l="l" t="t" r="r" b="b"/>
              <a:pathLst>
                <a:path w="21650" h="4971" extrusionOk="0">
                  <a:moveTo>
                    <a:pt x="535" y="0"/>
                  </a:moveTo>
                  <a:cubicBezTo>
                    <a:pt x="168" y="0"/>
                    <a:pt x="1" y="434"/>
                    <a:pt x="201" y="701"/>
                  </a:cubicBezTo>
                  <a:lnTo>
                    <a:pt x="2536" y="3636"/>
                  </a:lnTo>
                  <a:cubicBezTo>
                    <a:pt x="3203" y="4470"/>
                    <a:pt x="4204" y="4970"/>
                    <a:pt x="5305" y="4970"/>
                  </a:cubicBezTo>
                  <a:lnTo>
                    <a:pt x="20315" y="4970"/>
                  </a:lnTo>
                  <a:cubicBezTo>
                    <a:pt x="20849" y="4970"/>
                    <a:pt x="21316" y="4537"/>
                    <a:pt x="21350" y="4003"/>
                  </a:cubicBezTo>
                  <a:lnTo>
                    <a:pt x="21583" y="967"/>
                  </a:lnTo>
                  <a:cubicBezTo>
                    <a:pt x="21650" y="467"/>
                    <a:pt x="21216" y="33"/>
                    <a:pt x="20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8803950" y="4073350"/>
              <a:ext cx="353625" cy="95100"/>
            </a:xfrm>
            <a:custGeom>
              <a:avLst/>
              <a:gdLst/>
              <a:ahLst/>
              <a:cxnLst/>
              <a:rect l="l" t="t" r="r" b="b"/>
              <a:pathLst>
                <a:path w="14145" h="3804" extrusionOk="0">
                  <a:moveTo>
                    <a:pt x="501" y="1"/>
                  </a:moveTo>
                  <a:cubicBezTo>
                    <a:pt x="201" y="1"/>
                    <a:pt x="1" y="234"/>
                    <a:pt x="34" y="501"/>
                  </a:cubicBezTo>
                  <a:lnTo>
                    <a:pt x="301" y="2703"/>
                  </a:lnTo>
                  <a:cubicBezTo>
                    <a:pt x="368" y="3337"/>
                    <a:pt x="868" y="3804"/>
                    <a:pt x="1502" y="3804"/>
                  </a:cubicBezTo>
                  <a:lnTo>
                    <a:pt x="12977" y="3804"/>
                  </a:lnTo>
                  <a:cubicBezTo>
                    <a:pt x="13644" y="3804"/>
                    <a:pt x="14144" y="3136"/>
                    <a:pt x="13944" y="2403"/>
                  </a:cubicBezTo>
                  <a:lnTo>
                    <a:pt x="13444" y="868"/>
                  </a:lnTo>
                  <a:cubicBezTo>
                    <a:pt x="13277" y="334"/>
                    <a:pt x="12777" y="1"/>
                    <a:pt x="1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8130975" y="4073350"/>
              <a:ext cx="542075" cy="124300"/>
            </a:xfrm>
            <a:custGeom>
              <a:avLst/>
              <a:gdLst/>
              <a:ahLst/>
              <a:cxnLst/>
              <a:rect l="l" t="t" r="r" b="b"/>
              <a:pathLst>
                <a:path w="21683" h="4972" extrusionOk="0">
                  <a:moveTo>
                    <a:pt x="5338" y="1"/>
                  </a:moveTo>
                  <a:cubicBezTo>
                    <a:pt x="4237" y="1"/>
                    <a:pt x="3236" y="501"/>
                    <a:pt x="2569" y="1335"/>
                  </a:cubicBezTo>
                  <a:lnTo>
                    <a:pt x="234" y="4237"/>
                  </a:lnTo>
                  <a:cubicBezTo>
                    <a:pt x="1" y="4537"/>
                    <a:pt x="201" y="4971"/>
                    <a:pt x="568" y="4971"/>
                  </a:cubicBezTo>
                  <a:lnTo>
                    <a:pt x="20749" y="4971"/>
                  </a:lnTo>
                  <a:cubicBezTo>
                    <a:pt x="21282" y="4971"/>
                    <a:pt x="21683" y="4537"/>
                    <a:pt x="21616" y="4037"/>
                  </a:cubicBezTo>
                  <a:lnTo>
                    <a:pt x="21383" y="968"/>
                  </a:lnTo>
                  <a:cubicBezTo>
                    <a:pt x="21349" y="401"/>
                    <a:pt x="20882" y="1"/>
                    <a:pt x="20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8206025" y="4074200"/>
              <a:ext cx="110100" cy="123450"/>
            </a:xfrm>
            <a:custGeom>
              <a:avLst/>
              <a:gdLst/>
              <a:ahLst/>
              <a:cxnLst/>
              <a:rect l="l" t="t" r="r" b="b"/>
              <a:pathLst>
                <a:path w="4404" h="4938" extrusionOk="0">
                  <a:moveTo>
                    <a:pt x="3203" y="0"/>
                  </a:moveTo>
                  <a:lnTo>
                    <a:pt x="1" y="4937"/>
                  </a:lnTo>
                  <a:lnTo>
                    <a:pt x="1202" y="4937"/>
                  </a:lnTo>
                  <a:lnTo>
                    <a:pt x="4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8271075" y="4074200"/>
              <a:ext cx="178500" cy="123450"/>
            </a:xfrm>
            <a:custGeom>
              <a:avLst/>
              <a:gdLst/>
              <a:ahLst/>
              <a:cxnLst/>
              <a:rect l="l" t="t" r="r" b="b"/>
              <a:pathLst>
                <a:path w="7140" h="4938" extrusionOk="0">
                  <a:moveTo>
                    <a:pt x="3236" y="0"/>
                  </a:moveTo>
                  <a:lnTo>
                    <a:pt x="1" y="4937"/>
                  </a:lnTo>
                  <a:lnTo>
                    <a:pt x="3937" y="4937"/>
                  </a:lnTo>
                  <a:lnTo>
                    <a:pt x="7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8490400" y="4074200"/>
              <a:ext cx="110100" cy="123450"/>
            </a:xfrm>
            <a:custGeom>
              <a:avLst/>
              <a:gdLst/>
              <a:ahLst/>
              <a:cxnLst/>
              <a:rect l="l" t="t" r="r" b="b"/>
              <a:pathLst>
                <a:path w="4404" h="4938" extrusionOk="0">
                  <a:moveTo>
                    <a:pt x="2402" y="0"/>
                  </a:moveTo>
                  <a:lnTo>
                    <a:pt x="534" y="2936"/>
                  </a:lnTo>
                  <a:lnTo>
                    <a:pt x="1" y="3703"/>
                  </a:lnTo>
                  <a:lnTo>
                    <a:pt x="2669" y="3703"/>
                  </a:lnTo>
                  <a:lnTo>
                    <a:pt x="1869" y="4937"/>
                  </a:lnTo>
                  <a:lnTo>
                    <a:pt x="3136" y="4937"/>
                  </a:lnTo>
                  <a:lnTo>
                    <a:pt x="3903" y="3703"/>
                  </a:lnTo>
                  <a:lnTo>
                    <a:pt x="4404" y="2936"/>
                  </a:lnTo>
                  <a:lnTo>
                    <a:pt x="1802" y="2936"/>
                  </a:lnTo>
                  <a:lnTo>
                    <a:pt x="3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8884025" y="4074200"/>
              <a:ext cx="91750" cy="94250"/>
            </a:xfrm>
            <a:custGeom>
              <a:avLst/>
              <a:gdLst/>
              <a:ahLst/>
              <a:cxnLst/>
              <a:rect l="l" t="t" r="r" b="b"/>
              <a:pathLst>
                <a:path w="3670" h="3770" extrusionOk="0">
                  <a:moveTo>
                    <a:pt x="2435" y="0"/>
                  </a:moveTo>
                  <a:lnTo>
                    <a:pt x="0" y="3770"/>
                  </a:lnTo>
                  <a:lnTo>
                    <a:pt x="1234" y="3770"/>
                  </a:lnTo>
                  <a:lnTo>
                    <a:pt x="3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8949900" y="4074200"/>
              <a:ext cx="158475" cy="94250"/>
            </a:xfrm>
            <a:custGeom>
              <a:avLst/>
              <a:gdLst/>
              <a:ahLst/>
              <a:cxnLst/>
              <a:rect l="l" t="t" r="r" b="b"/>
              <a:pathLst>
                <a:path w="6339" h="3770" extrusionOk="0">
                  <a:moveTo>
                    <a:pt x="2469" y="0"/>
                  </a:moveTo>
                  <a:lnTo>
                    <a:pt x="0" y="3770"/>
                  </a:lnTo>
                  <a:lnTo>
                    <a:pt x="3936" y="3770"/>
                  </a:lnTo>
                  <a:lnTo>
                    <a:pt x="6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8210200" y="3082650"/>
              <a:ext cx="110950" cy="123450"/>
            </a:xfrm>
            <a:custGeom>
              <a:avLst/>
              <a:gdLst/>
              <a:ahLst/>
              <a:cxnLst/>
              <a:rect l="l" t="t" r="r" b="b"/>
              <a:pathLst>
                <a:path w="4438" h="4938" extrusionOk="0">
                  <a:moveTo>
                    <a:pt x="1" y="0"/>
                  </a:moveTo>
                  <a:lnTo>
                    <a:pt x="3203" y="4937"/>
                  </a:lnTo>
                  <a:lnTo>
                    <a:pt x="4437" y="4937"/>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8276925" y="3082650"/>
              <a:ext cx="176800" cy="123450"/>
            </a:xfrm>
            <a:custGeom>
              <a:avLst/>
              <a:gdLst/>
              <a:ahLst/>
              <a:cxnLst/>
              <a:rect l="l" t="t" r="r" b="b"/>
              <a:pathLst>
                <a:path w="7072" h="4938" extrusionOk="0">
                  <a:moveTo>
                    <a:pt x="0" y="0"/>
                  </a:moveTo>
                  <a:lnTo>
                    <a:pt x="3169" y="4937"/>
                  </a:lnTo>
                  <a:lnTo>
                    <a:pt x="7072" y="4937"/>
                  </a:lnTo>
                  <a:lnTo>
                    <a:pt x="3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500400" y="3082650"/>
              <a:ext cx="110950" cy="123450"/>
            </a:xfrm>
            <a:custGeom>
              <a:avLst/>
              <a:gdLst/>
              <a:ahLst/>
              <a:cxnLst/>
              <a:rect l="l" t="t" r="r" b="b"/>
              <a:pathLst>
                <a:path w="4438" h="4938" extrusionOk="0">
                  <a:moveTo>
                    <a:pt x="1635" y="0"/>
                  </a:moveTo>
                  <a:lnTo>
                    <a:pt x="2669" y="1568"/>
                  </a:lnTo>
                  <a:lnTo>
                    <a:pt x="1" y="1568"/>
                  </a:lnTo>
                  <a:lnTo>
                    <a:pt x="501" y="2335"/>
                  </a:lnTo>
                  <a:lnTo>
                    <a:pt x="2236" y="4937"/>
                  </a:lnTo>
                  <a:lnTo>
                    <a:pt x="3437" y="4937"/>
                  </a:lnTo>
                  <a:lnTo>
                    <a:pt x="1769" y="2335"/>
                  </a:lnTo>
                  <a:lnTo>
                    <a:pt x="4437" y="2335"/>
                  </a:lnTo>
                  <a:lnTo>
                    <a:pt x="3904" y="1568"/>
                  </a:lnTo>
                  <a:lnTo>
                    <a:pt x="29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8888175" y="3111825"/>
              <a:ext cx="91775" cy="94275"/>
            </a:xfrm>
            <a:custGeom>
              <a:avLst/>
              <a:gdLst/>
              <a:ahLst/>
              <a:cxnLst/>
              <a:rect l="l" t="t" r="r" b="b"/>
              <a:pathLst>
                <a:path w="3671" h="3771" extrusionOk="0">
                  <a:moveTo>
                    <a:pt x="1" y="1"/>
                  </a:moveTo>
                  <a:lnTo>
                    <a:pt x="2469" y="3770"/>
                  </a:lnTo>
                  <a:lnTo>
                    <a:pt x="3670" y="3770"/>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8954900" y="3111825"/>
              <a:ext cx="158475" cy="94275"/>
            </a:xfrm>
            <a:custGeom>
              <a:avLst/>
              <a:gdLst/>
              <a:ahLst/>
              <a:cxnLst/>
              <a:rect l="l" t="t" r="r" b="b"/>
              <a:pathLst>
                <a:path w="6339" h="3771" extrusionOk="0">
                  <a:moveTo>
                    <a:pt x="0" y="1"/>
                  </a:moveTo>
                  <a:lnTo>
                    <a:pt x="2469" y="3770"/>
                  </a:lnTo>
                  <a:lnTo>
                    <a:pt x="6338" y="3770"/>
                  </a:lnTo>
                  <a:lnTo>
                    <a:pt x="3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7937500" y="3174050"/>
              <a:ext cx="151800" cy="928750"/>
            </a:xfrm>
            <a:custGeom>
              <a:avLst/>
              <a:gdLst/>
              <a:ahLst/>
              <a:cxnLst/>
              <a:rect l="l" t="t" r="r" b="b"/>
              <a:pathLst>
                <a:path w="6072" h="37150" extrusionOk="0">
                  <a:moveTo>
                    <a:pt x="998" y="1"/>
                  </a:moveTo>
                  <a:cubicBezTo>
                    <a:pt x="576" y="1"/>
                    <a:pt x="166" y="286"/>
                    <a:pt x="67" y="681"/>
                  </a:cubicBezTo>
                  <a:cubicBezTo>
                    <a:pt x="1" y="781"/>
                    <a:pt x="1" y="848"/>
                    <a:pt x="1" y="981"/>
                  </a:cubicBezTo>
                  <a:lnTo>
                    <a:pt x="1" y="36173"/>
                  </a:lnTo>
                  <a:cubicBezTo>
                    <a:pt x="1" y="36742"/>
                    <a:pt x="481" y="37150"/>
                    <a:pt x="1008" y="37150"/>
                  </a:cubicBezTo>
                  <a:cubicBezTo>
                    <a:pt x="1161" y="37150"/>
                    <a:pt x="1318" y="37115"/>
                    <a:pt x="1468" y="37040"/>
                  </a:cubicBezTo>
                  <a:lnTo>
                    <a:pt x="3637" y="35906"/>
                  </a:lnTo>
                  <a:lnTo>
                    <a:pt x="5104" y="35172"/>
                  </a:lnTo>
                  <a:cubicBezTo>
                    <a:pt x="5671" y="34872"/>
                    <a:pt x="6072" y="34305"/>
                    <a:pt x="6072" y="33638"/>
                  </a:cubicBezTo>
                  <a:lnTo>
                    <a:pt x="6072" y="3650"/>
                  </a:lnTo>
                  <a:cubicBezTo>
                    <a:pt x="6072" y="2983"/>
                    <a:pt x="5671" y="2349"/>
                    <a:pt x="5071" y="2015"/>
                  </a:cubicBezTo>
                  <a:lnTo>
                    <a:pt x="1435" y="114"/>
                  </a:lnTo>
                  <a:cubicBezTo>
                    <a:pt x="1296" y="36"/>
                    <a:pt x="1146"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7937500" y="3192725"/>
              <a:ext cx="151800" cy="127625"/>
            </a:xfrm>
            <a:custGeom>
              <a:avLst/>
              <a:gdLst/>
              <a:ahLst/>
              <a:cxnLst/>
              <a:rect l="l" t="t" r="r" b="b"/>
              <a:pathLst>
                <a:path w="6072" h="5105" extrusionOk="0">
                  <a:moveTo>
                    <a:pt x="67" y="1"/>
                  </a:moveTo>
                  <a:cubicBezTo>
                    <a:pt x="1" y="67"/>
                    <a:pt x="1" y="167"/>
                    <a:pt x="1" y="267"/>
                  </a:cubicBezTo>
                  <a:lnTo>
                    <a:pt x="1" y="1201"/>
                  </a:lnTo>
                  <a:lnTo>
                    <a:pt x="6072" y="5104"/>
                  </a:lnTo>
                  <a:lnTo>
                    <a:pt x="6072" y="3870"/>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7937500" y="3257775"/>
              <a:ext cx="151800" cy="195175"/>
            </a:xfrm>
            <a:custGeom>
              <a:avLst/>
              <a:gdLst/>
              <a:ahLst/>
              <a:cxnLst/>
              <a:rect l="l" t="t" r="r" b="b"/>
              <a:pathLst>
                <a:path w="6072" h="7807" extrusionOk="0">
                  <a:moveTo>
                    <a:pt x="1" y="0"/>
                  </a:moveTo>
                  <a:lnTo>
                    <a:pt x="1" y="3903"/>
                  </a:lnTo>
                  <a:lnTo>
                    <a:pt x="6072" y="7806"/>
                  </a:lnTo>
                  <a:lnTo>
                    <a:pt x="6072" y="393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7937500" y="3469600"/>
              <a:ext cx="151800" cy="115925"/>
            </a:xfrm>
            <a:custGeom>
              <a:avLst/>
              <a:gdLst/>
              <a:ahLst/>
              <a:cxnLst/>
              <a:rect l="l" t="t" r="r" b="b"/>
              <a:pathLst>
                <a:path w="6072" h="4637" extrusionOk="0">
                  <a:moveTo>
                    <a:pt x="835" y="0"/>
                  </a:moveTo>
                  <a:lnTo>
                    <a:pt x="835" y="2669"/>
                  </a:lnTo>
                  <a:lnTo>
                    <a:pt x="1" y="2135"/>
                  </a:lnTo>
                  <a:lnTo>
                    <a:pt x="1" y="3369"/>
                  </a:lnTo>
                  <a:lnTo>
                    <a:pt x="835" y="3903"/>
                  </a:lnTo>
                  <a:lnTo>
                    <a:pt x="1635" y="4437"/>
                  </a:lnTo>
                  <a:lnTo>
                    <a:pt x="1635" y="1801"/>
                  </a:lnTo>
                  <a:lnTo>
                    <a:pt x="6072" y="4637"/>
                  </a:lnTo>
                  <a:lnTo>
                    <a:pt x="6072" y="3436"/>
                  </a:lnTo>
                  <a:lnTo>
                    <a:pt x="1635" y="534"/>
                  </a:lnTo>
                  <a:lnTo>
                    <a:pt x="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7937500" y="3851525"/>
              <a:ext cx="151800" cy="129300"/>
            </a:xfrm>
            <a:custGeom>
              <a:avLst/>
              <a:gdLst/>
              <a:ahLst/>
              <a:cxnLst/>
              <a:rect l="l" t="t" r="r" b="b"/>
              <a:pathLst>
                <a:path w="6072" h="5172" extrusionOk="0">
                  <a:moveTo>
                    <a:pt x="1" y="1"/>
                  </a:moveTo>
                  <a:lnTo>
                    <a:pt x="1" y="1235"/>
                  </a:lnTo>
                  <a:lnTo>
                    <a:pt x="6072" y="5171"/>
                  </a:lnTo>
                  <a:lnTo>
                    <a:pt x="6072" y="390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7937500" y="3918250"/>
              <a:ext cx="151800" cy="155125"/>
            </a:xfrm>
            <a:custGeom>
              <a:avLst/>
              <a:gdLst/>
              <a:ahLst/>
              <a:cxnLst/>
              <a:rect l="l" t="t" r="r" b="b"/>
              <a:pathLst>
                <a:path w="6072" h="6205" extrusionOk="0">
                  <a:moveTo>
                    <a:pt x="1" y="0"/>
                  </a:moveTo>
                  <a:lnTo>
                    <a:pt x="1" y="3870"/>
                  </a:lnTo>
                  <a:lnTo>
                    <a:pt x="3637" y="6205"/>
                  </a:lnTo>
                  <a:lnTo>
                    <a:pt x="5104" y="5438"/>
                  </a:lnTo>
                  <a:cubicBezTo>
                    <a:pt x="5671" y="5171"/>
                    <a:pt x="6072" y="4570"/>
                    <a:pt x="6072" y="390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9162550" y="3271950"/>
              <a:ext cx="52550" cy="737050"/>
            </a:xfrm>
            <a:custGeom>
              <a:avLst/>
              <a:gdLst/>
              <a:ahLst/>
              <a:cxnLst/>
              <a:rect l="l" t="t" r="r" b="b"/>
              <a:pathLst>
                <a:path w="2102" h="29482" extrusionOk="0">
                  <a:moveTo>
                    <a:pt x="1655" y="0"/>
                  </a:moveTo>
                  <a:cubicBezTo>
                    <a:pt x="1558" y="0"/>
                    <a:pt x="1457" y="31"/>
                    <a:pt x="1368" y="101"/>
                  </a:cubicBezTo>
                  <a:lnTo>
                    <a:pt x="634" y="534"/>
                  </a:lnTo>
                  <a:cubicBezTo>
                    <a:pt x="267" y="734"/>
                    <a:pt x="0" y="1168"/>
                    <a:pt x="0" y="1568"/>
                  </a:cubicBezTo>
                  <a:lnTo>
                    <a:pt x="0" y="27954"/>
                  </a:lnTo>
                  <a:cubicBezTo>
                    <a:pt x="0" y="28388"/>
                    <a:pt x="267" y="28788"/>
                    <a:pt x="634" y="29021"/>
                  </a:cubicBezTo>
                  <a:lnTo>
                    <a:pt x="1368" y="29422"/>
                  </a:lnTo>
                  <a:cubicBezTo>
                    <a:pt x="1449" y="29462"/>
                    <a:pt x="1534" y="29481"/>
                    <a:pt x="1617" y="29481"/>
                  </a:cubicBezTo>
                  <a:cubicBezTo>
                    <a:pt x="1873" y="29481"/>
                    <a:pt x="2102" y="29299"/>
                    <a:pt x="2102" y="29021"/>
                  </a:cubicBezTo>
                  <a:lnTo>
                    <a:pt x="2102" y="434"/>
                  </a:lnTo>
                  <a:cubicBezTo>
                    <a:pt x="2102" y="176"/>
                    <a:pt x="1887" y="0"/>
                    <a:pt x="1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9162550" y="3462925"/>
              <a:ext cx="52550" cy="65075"/>
            </a:xfrm>
            <a:custGeom>
              <a:avLst/>
              <a:gdLst/>
              <a:ahLst/>
              <a:cxnLst/>
              <a:rect l="l" t="t" r="r" b="b"/>
              <a:pathLst>
                <a:path w="2102" h="2603" extrusionOk="0">
                  <a:moveTo>
                    <a:pt x="0" y="0"/>
                  </a:moveTo>
                  <a:lnTo>
                    <a:pt x="0" y="1268"/>
                  </a:lnTo>
                  <a:lnTo>
                    <a:pt x="2102" y="2602"/>
                  </a:lnTo>
                  <a:lnTo>
                    <a:pt x="2102" y="136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9162550" y="3528800"/>
              <a:ext cx="52550" cy="131775"/>
            </a:xfrm>
            <a:custGeom>
              <a:avLst/>
              <a:gdLst/>
              <a:ahLst/>
              <a:cxnLst/>
              <a:rect l="l" t="t" r="r" b="b"/>
              <a:pathLst>
                <a:path w="2102" h="5271" extrusionOk="0">
                  <a:moveTo>
                    <a:pt x="0" y="1"/>
                  </a:moveTo>
                  <a:lnTo>
                    <a:pt x="0" y="3937"/>
                  </a:lnTo>
                  <a:lnTo>
                    <a:pt x="2102" y="5271"/>
                  </a:lnTo>
                  <a:lnTo>
                    <a:pt x="2102" y="140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9162550" y="3737275"/>
              <a:ext cx="52550" cy="110950"/>
            </a:xfrm>
            <a:custGeom>
              <a:avLst/>
              <a:gdLst/>
              <a:ahLst/>
              <a:cxnLst/>
              <a:rect l="l" t="t" r="r" b="b"/>
              <a:pathLst>
                <a:path w="2102" h="4438" extrusionOk="0">
                  <a:moveTo>
                    <a:pt x="534" y="1"/>
                  </a:moveTo>
                  <a:lnTo>
                    <a:pt x="534" y="2669"/>
                  </a:lnTo>
                  <a:lnTo>
                    <a:pt x="0" y="2303"/>
                  </a:lnTo>
                  <a:lnTo>
                    <a:pt x="0" y="3570"/>
                  </a:lnTo>
                  <a:lnTo>
                    <a:pt x="534" y="3904"/>
                  </a:lnTo>
                  <a:lnTo>
                    <a:pt x="1368" y="4437"/>
                  </a:lnTo>
                  <a:lnTo>
                    <a:pt x="1368" y="1769"/>
                  </a:lnTo>
                  <a:lnTo>
                    <a:pt x="2102" y="2236"/>
                  </a:lnTo>
                  <a:lnTo>
                    <a:pt x="2102" y="1002"/>
                  </a:lnTo>
                  <a:lnTo>
                    <a:pt x="1368" y="501"/>
                  </a:lnTo>
                  <a:lnTo>
                    <a:pt x="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8102625" y="3214400"/>
              <a:ext cx="1062450" cy="851475"/>
            </a:xfrm>
            <a:custGeom>
              <a:avLst/>
              <a:gdLst/>
              <a:ahLst/>
              <a:cxnLst/>
              <a:rect l="l" t="t" r="r" b="b"/>
              <a:pathLst>
                <a:path w="42498" h="34059" extrusionOk="0">
                  <a:moveTo>
                    <a:pt x="38761" y="401"/>
                  </a:moveTo>
                  <a:cubicBezTo>
                    <a:pt x="40596" y="401"/>
                    <a:pt x="42097" y="1902"/>
                    <a:pt x="42097" y="3737"/>
                  </a:cubicBezTo>
                  <a:lnTo>
                    <a:pt x="42097" y="30323"/>
                  </a:lnTo>
                  <a:cubicBezTo>
                    <a:pt x="42097" y="32157"/>
                    <a:pt x="40596" y="33658"/>
                    <a:pt x="38761" y="33658"/>
                  </a:cubicBezTo>
                  <a:lnTo>
                    <a:pt x="3803" y="33658"/>
                  </a:lnTo>
                  <a:cubicBezTo>
                    <a:pt x="1969" y="33658"/>
                    <a:pt x="467" y="32157"/>
                    <a:pt x="467" y="30323"/>
                  </a:cubicBezTo>
                  <a:lnTo>
                    <a:pt x="467" y="3737"/>
                  </a:lnTo>
                  <a:cubicBezTo>
                    <a:pt x="467" y="1902"/>
                    <a:pt x="1969" y="401"/>
                    <a:pt x="3803" y="401"/>
                  </a:cubicBezTo>
                  <a:close/>
                  <a:moveTo>
                    <a:pt x="3736" y="1"/>
                  </a:moveTo>
                  <a:cubicBezTo>
                    <a:pt x="1668" y="1"/>
                    <a:pt x="0" y="1702"/>
                    <a:pt x="0" y="3737"/>
                  </a:cubicBezTo>
                  <a:lnTo>
                    <a:pt x="0" y="30323"/>
                  </a:lnTo>
                  <a:cubicBezTo>
                    <a:pt x="0" y="32391"/>
                    <a:pt x="1702" y="34059"/>
                    <a:pt x="3736" y="34059"/>
                  </a:cubicBezTo>
                  <a:lnTo>
                    <a:pt x="38728" y="34059"/>
                  </a:lnTo>
                  <a:cubicBezTo>
                    <a:pt x="40830" y="34059"/>
                    <a:pt x="42497" y="32357"/>
                    <a:pt x="42497" y="30323"/>
                  </a:cubicBezTo>
                  <a:lnTo>
                    <a:pt x="42497" y="3737"/>
                  </a:lnTo>
                  <a:cubicBezTo>
                    <a:pt x="42497" y="1702"/>
                    <a:pt x="40830" y="1"/>
                    <a:pt x="387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9252600" y="3260275"/>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9252600" y="334785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9252600" y="3964125"/>
              <a:ext cx="533750" cy="55875"/>
            </a:xfrm>
            <a:custGeom>
              <a:avLst/>
              <a:gdLst/>
              <a:ahLst/>
              <a:cxnLst/>
              <a:rect l="l" t="t" r="r" b="b"/>
              <a:pathLst>
                <a:path w="21350" h="2235" extrusionOk="0">
                  <a:moveTo>
                    <a:pt x="401" y="0"/>
                  </a:moveTo>
                  <a:cubicBezTo>
                    <a:pt x="201" y="0"/>
                    <a:pt x="1" y="133"/>
                    <a:pt x="1" y="400"/>
                  </a:cubicBezTo>
                  <a:lnTo>
                    <a:pt x="1" y="1801"/>
                  </a:lnTo>
                  <a:cubicBezTo>
                    <a:pt x="1" y="2035"/>
                    <a:pt x="168" y="2235"/>
                    <a:pt x="401" y="2235"/>
                  </a:cubicBezTo>
                  <a:lnTo>
                    <a:pt x="20916" y="2235"/>
                  </a:lnTo>
                  <a:cubicBezTo>
                    <a:pt x="21116" y="2235"/>
                    <a:pt x="21350" y="2068"/>
                    <a:pt x="21350" y="1801"/>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9252600" y="3876550"/>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9252600" y="378900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9252600" y="3699750"/>
              <a:ext cx="533750" cy="56750"/>
            </a:xfrm>
            <a:custGeom>
              <a:avLst/>
              <a:gdLst/>
              <a:ahLst/>
              <a:cxnLst/>
              <a:rect l="l" t="t" r="r" b="b"/>
              <a:pathLst>
                <a:path w="21350" h="2270" extrusionOk="0">
                  <a:moveTo>
                    <a:pt x="401" y="1"/>
                  </a:moveTo>
                  <a:cubicBezTo>
                    <a:pt x="201" y="1"/>
                    <a:pt x="1" y="168"/>
                    <a:pt x="1" y="434"/>
                  </a:cubicBezTo>
                  <a:lnTo>
                    <a:pt x="1" y="1835"/>
                  </a:lnTo>
                  <a:cubicBezTo>
                    <a:pt x="1" y="2069"/>
                    <a:pt x="168" y="2269"/>
                    <a:pt x="401" y="2269"/>
                  </a:cubicBezTo>
                  <a:lnTo>
                    <a:pt x="20916" y="2269"/>
                  </a:lnTo>
                  <a:cubicBezTo>
                    <a:pt x="21116" y="2269"/>
                    <a:pt x="21350" y="2102"/>
                    <a:pt x="21350" y="1835"/>
                  </a:cubicBezTo>
                  <a:lnTo>
                    <a:pt x="21350" y="434"/>
                  </a:lnTo>
                  <a:cubicBezTo>
                    <a:pt x="21350" y="234"/>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9252600" y="3436225"/>
              <a:ext cx="533750" cy="56750"/>
            </a:xfrm>
            <a:custGeom>
              <a:avLst/>
              <a:gdLst/>
              <a:ahLst/>
              <a:cxnLst/>
              <a:rect l="l" t="t" r="r" b="b"/>
              <a:pathLst>
                <a:path w="21350" h="2270" extrusionOk="0">
                  <a:moveTo>
                    <a:pt x="401" y="1"/>
                  </a:moveTo>
                  <a:cubicBezTo>
                    <a:pt x="201" y="1"/>
                    <a:pt x="1" y="168"/>
                    <a:pt x="1" y="435"/>
                  </a:cubicBezTo>
                  <a:lnTo>
                    <a:pt x="1" y="1836"/>
                  </a:lnTo>
                  <a:cubicBezTo>
                    <a:pt x="1" y="2036"/>
                    <a:pt x="168" y="2269"/>
                    <a:pt x="401" y="2269"/>
                  </a:cubicBezTo>
                  <a:lnTo>
                    <a:pt x="20916" y="2269"/>
                  </a:lnTo>
                  <a:cubicBezTo>
                    <a:pt x="21116" y="2269"/>
                    <a:pt x="21350" y="2102"/>
                    <a:pt x="21350" y="1836"/>
                  </a:cubicBezTo>
                  <a:lnTo>
                    <a:pt x="21350" y="435"/>
                  </a:lnTo>
                  <a:cubicBezTo>
                    <a:pt x="21350" y="168"/>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9252600" y="3523800"/>
              <a:ext cx="533750" cy="55900"/>
            </a:xfrm>
            <a:custGeom>
              <a:avLst/>
              <a:gdLst/>
              <a:ahLst/>
              <a:cxnLst/>
              <a:rect l="l" t="t" r="r" b="b"/>
              <a:pathLst>
                <a:path w="21350" h="2236" extrusionOk="0">
                  <a:moveTo>
                    <a:pt x="401" y="0"/>
                  </a:moveTo>
                  <a:cubicBezTo>
                    <a:pt x="201" y="0"/>
                    <a:pt x="1" y="167"/>
                    <a:pt x="1" y="434"/>
                  </a:cubicBezTo>
                  <a:lnTo>
                    <a:pt x="1" y="1835"/>
                  </a:lnTo>
                  <a:cubicBezTo>
                    <a:pt x="1" y="2035"/>
                    <a:pt x="168" y="2235"/>
                    <a:pt x="401" y="2235"/>
                  </a:cubicBezTo>
                  <a:lnTo>
                    <a:pt x="20916" y="2235"/>
                  </a:lnTo>
                  <a:cubicBezTo>
                    <a:pt x="21116" y="2235"/>
                    <a:pt x="21350" y="2102"/>
                    <a:pt x="21350" y="1835"/>
                  </a:cubicBezTo>
                  <a:lnTo>
                    <a:pt x="21350" y="434"/>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9252600" y="3612200"/>
              <a:ext cx="533750" cy="56725"/>
            </a:xfrm>
            <a:custGeom>
              <a:avLst/>
              <a:gdLst/>
              <a:ahLst/>
              <a:cxnLst/>
              <a:rect l="l" t="t" r="r" b="b"/>
              <a:pathLst>
                <a:path w="21350" h="2269" extrusionOk="0">
                  <a:moveTo>
                    <a:pt x="401" y="0"/>
                  </a:moveTo>
                  <a:cubicBezTo>
                    <a:pt x="201" y="0"/>
                    <a:pt x="1" y="167"/>
                    <a:pt x="1" y="434"/>
                  </a:cubicBezTo>
                  <a:lnTo>
                    <a:pt x="1" y="1835"/>
                  </a:lnTo>
                  <a:cubicBezTo>
                    <a:pt x="1" y="2068"/>
                    <a:pt x="168" y="2269"/>
                    <a:pt x="401" y="2269"/>
                  </a:cubicBezTo>
                  <a:lnTo>
                    <a:pt x="20916" y="2269"/>
                  </a:lnTo>
                  <a:cubicBezTo>
                    <a:pt x="21116" y="2269"/>
                    <a:pt x="21350" y="2102"/>
                    <a:pt x="21350" y="1835"/>
                  </a:cubicBezTo>
                  <a:lnTo>
                    <a:pt x="21350" y="434"/>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9252600" y="3131025"/>
              <a:ext cx="533750" cy="55900"/>
            </a:xfrm>
            <a:custGeom>
              <a:avLst/>
              <a:gdLst/>
              <a:ahLst/>
              <a:cxnLst/>
              <a:rect l="l" t="t" r="r" b="b"/>
              <a:pathLst>
                <a:path w="21350" h="2236"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9252600" y="4093375"/>
              <a:ext cx="533750" cy="55900"/>
            </a:xfrm>
            <a:custGeom>
              <a:avLst/>
              <a:gdLst/>
              <a:ahLst/>
              <a:cxnLst/>
              <a:rect l="l" t="t" r="r" b="b"/>
              <a:pathLst>
                <a:path w="21350" h="2236" extrusionOk="0">
                  <a:moveTo>
                    <a:pt x="401" y="0"/>
                  </a:moveTo>
                  <a:cubicBezTo>
                    <a:pt x="201" y="0"/>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9275125" y="3327825"/>
              <a:ext cx="430325" cy="623800"/>
            </a:xfrm>
            <a:custGeom>
              <a:avLst/>
              <a:gdLst/>
              <a:ahLst/>
              <a:cxnLst/>
              <a:rect l="l" t="t" r="r" b="b"/>
              <a:pathLst>
                <a:path w="17213" h="24952" extrusionOk="0">
                  <a:moveTo>
                    <a:pt x="8307" y="0"/>
                  </a:moveTo>
                  <a:cubicBezTo>
                    <a:pt x="3670" y="267"/>
                    <a:pt x="1" y="5705"/>
                    <a:pt x="1" y="12443"/>
                  </a:cubicBezTo>
                  <a:cubicBezTo>
                    <a:pt x="1" y="19148"/>
                    <a:pt x="3703" y="24651"/>
                    <a:pt x="8307" y="24852"/>
                  </a:cubicBezTo>
                  <a:lnTo>
                    <a:pt x="8340" y="24852"/>
                  </a:lnTo>
                  <a:lnTo>
                    <a:pt x="8340" y="24952"/>
                  </a:lnTo>
                  <a:lnTo>
                    <a:pt x="13143" y="24952"/>
                  </a:lnTo>
                  <a:lnTo>
                    <a:pt x="13143" y="23050"/>
                  </a:lnTo>
                  <a:cubicBezTo>
                    <a:pt x="15612" y="20849"/>
                    <a:pt x="17213" y="16946"/>
                    <a:pt x="17213" y="12476"/>
                  </a:cubicBezTo>
                  <a:cubicBezTo>
                    <a:pt x="17213" y="8006"/>
                    <a:pt x="15612" y="4103"/>
                    <a:pt x="13143" y="1868"/>
                  </a:cubicBezTo>
                  <a:lnTo>
                    <a:pt x="13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9180050" y="3210250"/>
              <a:ext cx="466200" cy="859800"/>
            </a:xfrm>
            <a:custGeom>
              <a:avLst/>
              <a:gdLst/>
              <a:ahLst/>
              <a:cxnLst/>
              <a:rect l="l" t="t" r="r" b="b"/>
              <a:pathLst>
                <a:path w="18648" h="34392" extrusionOk="0">
                  <a:moveTo>
                    <a:pt x="301" y="0"/>
                  </a:moveTo>
                  <a:cubicBezTo>
                    <a:pt x="134" y="0"/>
                    <a:pt x="1" y="100"/>
                    <a:pt x="1" y="267"/>
                  </a:cubicBezTo>
                  <a:lnTo>
                    <a:pt x="1" y="1201"/>
                  </a:lnTo>
                  <a:cubicBezTo>
                    <a:pt x="1" y="1368"/>
                    <a:pt x="134" y="1501"/>
                    <a:pt x="301" y="1501"/>
                  </a:cubicBezTo>
                  <a:lnTo>
                    <a:pt x="11142" y="1501"/>
                  </a:lnTo>
                  <a:lnTo>
                    <a:pt x="11142" y="32890"/>
                  </a:lnTo>
                  <a:lnTo>
                    <a:pt x="301" y="32890"/>
                  </a:lnTo>
                  <a:cubicBezTo>
                    <a:pt x="134" y="32890"/>
                    <a:pt x="1" y="33024"/>
                    <a:pt x="1" y="33191"/>
                  </a:cubicBezTo>
                  <a:lnTo>
                    <a:pt x="1" y="34091"/>
                  </a:lnTo>
                  <a:cubicBezTo>
                    <a:pt x="1" y="34258"/>
                    <a:pt x="134" y="34391"/>
                    <a:pt x="301" y="34391"/>
                  </a:cubicBezTo>
                  <a:lnTo>
                    <a:pt x="17814" y="34391"/>
                  </a:lnTo>
                  <a:cubicBezTo>
                    <a:pt x="18314" y="34391"/>
                    <a:pt x="18648" y="34024"/>
                    <a:pt x="18581" y="33524"/>
                  </a:cubicBezTo>
                  <a:cubicBezTo>
                    <a:pt x="18514" y="33157"/>
                    <a:pt x="18147" y="32890"/>
                    <a:pt x="17780" y="32890"/>
                  </a:cubicBezTo>
                  <a:lnTo>
                    <a:pt x="12610" y="32890"/>
                  </a:lnTo>
                  <a:lnTo>
                    <a:pt x="12610" y="1501"/>
                  </a:lnTo>
                  <a:lnTo>
                    <a:pt x="17780" y="1501"/>
                  </a:lnTo>
                  <a:cubicBezTo>
                    <a:pt x="18147" y="1501"/>
                    <a:pt x="18481" y="1234"/>
                    <a:pt x="18581" y="867"/>
                  </a:cubicBezTo>
                  <a:cubicBezTo>
                    <a:pt x="18648" y="400"/>
                    <a:pt x="18281" y="0"/>
                    <a:pt x="17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9387700" y="3327825"/>
              <a:ext cx="431175" cy="622975"/>
            </a:xfrm>
            <a:custGeom>
              <a:avLst/>
              <a:gdLst/>
              <a:ahLst/>
              <a:cxnLst/>
              <a:rect l="l" t="t" r="r" b="b"/>
              <a:pathLst>
                <a:path w="17247" h="24919" extrusionOk="0">
                  <a:moveTo>
                    <a:pt x="8640" y="0"/>
                  </a:moveTo>
                  <a:cubicBezTo>
                    <a:pt x="3870" y="0"/>
                    <a:pt x="1" y="5571"/>
                    <a:pt x="1" y="12476"/>
                  </a:cubicBezTo>
                  <a:cubicBezTo>
                    <a:pt x="1" y="19348"/>
                    <a:pt x="3870" y="24918"/>
                    <a:pt x="8640" y="24918"/>
                  </a:cubicBezTo>
                  <a:cubicBezTo>
                    <a:pt x="13410" y="24918"/>
                    <a:pt x="17246" y="19348"/>
                    <a:pt x="17246" y="12476"/>
                  </a:cubicBezTo>
                  <a:cubicBezTo>
                    <a:pt x="17246" y="5571"/>
                    <a:pt x="13410" y="0"/>
                    <a:pt x="8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9489450" y="3474600"/>
              <a:ext cx="227675" cy="329425"/>
            </a:xfrm>
            <a:custGeom>
              <a:avLst/>
              <a:gdLst/>
              <a:ahLst/>
              <a:cxnLst/>
              <a:rect l="l" t="t" r="r" b="b"/>
              <a:pathLst>
                <a:path w="9107" h="13177" extrusionOk="0">
                  <a:moveTo>
                    <a:pt x="4570" y="0"/>
                  </a:moveTo>
                  <a:cubicBezTo>
                    <a:pt x="2069" y="0"/>
                    <a:pt x="0" y="2969"/>
                    <a:pt x="0" y="6605"/>
                  </a:cubicBezTo>
                  <a:cubicBezTo>
                    <a:pt x="0" y="10241"/>
                    <a:pt x="2069" y="13176"/>
                    <a:pt x="4570" y="13176"/>
                  </a:cubicBezTo>
                  <a:cubicBezTo>
                    <a:pt x="7072" y="13176"/>
                    <a:pt x="9107" y="10241"/>
                    <a:pt x="9107" y="6605"/>
                  </a:cubicBezTo>
                  <a:cubicBezTo>
                    <a:pt x="9107" y="2969"/>
                    <a:pt x="7072" y="0"/>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9571175" y="3593025"/>
              <a:ext cx="65075" cy="93425"/>
            </a:xfrm>
            <a:custGeom>
              <a:avLst/>
              <a:gdLst/>
              <a:ahLst/>
              <a:cxnLst/>
              <a:rect l="l" t="t" r="r" b="b"/>
              <a:pathLst>
                <a:path w="2603" h="3737" extrusionOk="0">
                  <a:moveTo>
                    <a:pt x="1301" y="0"/>
                  </a:moveTo>
                  <a:cubicBezTo>
                    <a:pt x="601" y="0"/>
                    <a:pt x="0" y="834"/>
                    <a:pt x="0" y="1868"/>
                  </a:cubicBezTo>
                  <a:cubicBezTo>
                    <a:pt x="0" y="2902"/>
                    <a:pt x="601" y="3736"/>
                    <a:pt x="1301" y="3736"/>
                  </a:cubicBezTo>
                  <a:cubicBezTo>
                    <a:pt x="2002" y="3736"/>
                    <a:pt x="2602" y="2902"/>
                    <a:pt x="2602" y="1868"/>
                  </a:cubicBezTo>
                  <a:cubicBezTo>
                    <a:pt x="2602" y="834"/>
                    <a:pt x="2002"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9662075" y="3620525"/>
              <a:ext cx="25050" cy="37550"/>
            </a:xfrm>
            <a:custGeom>
              <a:avLst/>
              <a:gdLst/>
              <a:ahLst/>
              <a:cxnLst/>
              <a:rect l="l" t="t" r="r" b="b"/>
              <a:pathLst>
                <a:path w="1002" h="1502" extrusionOk="0">
                  <a:moveTo>
                    <a:pt x="501" y="1"/>
                  </a:moveTo>
                  <a:cubicBezTo>
                    <a:pt x="200" y="1"/>
                    <a:pt x="0" y="334"/>
                    <a:pt x="0" y="768"/>
                  </a:cubicBezTo>
                  <a:cubicBezTo>
                    <a:pt x="0" y="1168"/>
                    <a:pt x="200" y="1502"/>
                    <a:pt x="501" y="1502"/>
                  </a:cubicBezTo>
                  <a:cubicBezTo>
                    <a:pt x="801"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9520300" y="3620525"/>
              <a:ext cx="25050" cy="37550"/>
            </a:xfrm>
            <a:custGeom>
              <a:avLst/>
              <a:gdLst/>
              <a:ahLst/>
              <a:cxnLst/>
              <a:rect l="l" t="t" r="r" b="b"/>
              <a:pathLst>
                <a:path w="1002" h="1502" extrusionOk="0">
                  <a:moveTo>
                    <a:pt x="501" y="1"/>
                  </a:moveTo>
                  <a:cubicBezTo>
                    <a:pt x="201" y="1"/>
                    <a:pt x="1" y="334"/>
                    <a:pt x="1" y="768"/>
                  </a:cubicBezTo>
                  <a:cubicBezTo>
                    <a:pt x="1" y="1168"/>
                    <a:pt x="201" y="1502"/>
                    <a:pt x="501" y="1502"/>
                  </a:cubicBezTo>
                  <a:cubicBezTo>
                    <a:pt x="734"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9591175" y="3723950"/>
              <a:ext cx="25050" cy="37550"/>
            </a:xfrm>
            <a:custGeom>
              <a:avLst/>
              <a:gdLst/>
              <a:ahLst/>
              <a:cxnLst/>
              <a:rect l="l" t="t" r="r" b="b"/>
              <a:pathLst>
                <a:path w="1002" h="1502" extrusionOk="0">
                  <a:moveTo>
                    <a:pt x="501" y="0"/>
                  </a:moveTo>
                  <a:cubicBezTo>
                    <a:pt x="201" y="0"/>
                    <a:pt x="1" y="334"/>
                    <a:pt x="1" y="767"/>
                  </a:cubicBezTo>
                  <a:cubicBezTo>
                    <a:pt x="1" y="1168"/>
                    <a:pt x="201" y="1501"/>
                    <a:pt x="501" y="1501"/>
                  </a:cubicBezTo>
                  <a:cubicBezTo>
                    <a:pt x="802" y="1501"/>
                    <a:pt x="1002" y="1168"/>
                    <a:pt x="1002" y="767"/>
                  </a:cubicBezTo>
                  <a:cubicBezTo>
                    <a:pt x="1002" y="334"/>
                    <a:pt x="802"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9591175" y="3518800"/>
              <a:ext cx="25050" cy="37550"/>
            </a:xfrm>
            <a:custGeom>
              <a:avLst/>
              <a:gdLst/>
              <a:ahLst/>
              <a:cxnLst/>
              <a:rect l="l" t="t" r="r" b="b"/>
              <a:pathLst>
                <a:path w="1002" h="1502" extrusionOk="0">
                  <a:moveTo>
                    <a:pt x="501" y="0"/>
                  </a:moveTo>
                  <a:cubicBezTo>
                    <a:pt x="201" y="0"/>
                    <a:pt x="1" y="334"/>
                    <a:pt x="1" y="734"/>
                  </a:cubicBezTo>
                  <a:cubicBezTo>
                    <a:pt x="1" y="1168"/>
                    <a:pt x="201" y="1501"/>
                    <a:pt x="501" y="1501"/>
                  </a:cubicBezTo>
                  <a:cubicBezTo>
                    <a:pt x="768" y="1501"/>
                    <a:pt x="1002" y="1168"/>
                    <a:pt x="1002" y="734"/>
                  </a:cubicBezTo>
                  <a:cubicBezTo>
                    <a:pt x="1002"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9641225" y="36939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9538650" y="3548825"/>
              <a:ext cx="28375" cy="36700"/>
            </a:xfrm>
            <a:custGeom>
              <a:avLst/>
              <a:gdLst/>
              <a:ahLst/>
              <a:cxnLst/>
              <a:rect l="l" t="t" r="r" b="b"/>
              <a:pathLst>
                <a:path w="1135" h="1468" extrusionOk="0">
                  <a:moveTo>
                    <a:pt x="584" y="0"/>
                  </a:moveTo>
                  <a:cubicBezTo>
                    <a:pt x="459" y="0"/>
                    <a:pt x="334" y="67"/>
                    <a:pt x="234" y="200"/>
                  </a:cubicBezTo>
                  <a:cubicBezTo>
                    <a:pt x="0" y="500"/>
                    <a:pt x="0" y="967"/>
                    <a:pt x="234" y="1268"/>
                  </a:cubicBezTo>
                  <a:cubicBezTo>
                    <a:pt x="334" y="1401"/>
                    <a:pt x="459" y="1468"/>
                    <a:pt x="584" y="1468"/>
                  </a:cubicBezTo>
                  <a:cubicBezTo>
                    <a:pt x="709" y="1468"/>
                    <a:pt x="834" y="1401"/>
                    <a:pt x="934" y="1268"/>
                  </a:cubicBezTo>
                  <a:cubicBezTo>
                    <a:pt x="1135" y="967"/>
                    <a:pt x="1135" y="500"/>
                    <a:pt x="934" y="200"/>
                  </a:cubicBezTo>
                  <a:cubicBezTo>
                    <a:pt x="834" y="67"/>
                    <a:pt x="709"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9538650" y="3694750"/>
              <a:ext cx="28375" cy="36725"/>
            </a:xfrm>
            <a:custGeom>
              <a:avLst/>
              <a:gdLst/>
              <a:ahLst/>
              <a:cxnLst/>
              <a:rect l="l" t="t" r="r" b="b"/>
              <a:pathLst>
                <a:path w="1135" h="1469" extrusionOk="0">
                  <a:moveTo>
                    <a:pt x="584" y="1"/>
                  </a:moveTo>
                  <a:cubicBezTo>
                    <a:pt x="459" y="1"/>
                    <a:pt x="334" y="67"/>
                    <a:pt x="234" y="201"/>
                  </a:cubicBezTo>
                  <a:cubicBezTo>
                    <a:pt x="0" y="501"/>
                    <a:pt x="0" y="968"/>
                    <a:pt x="234" y="1268"/>
                  </a:cubicBezTo>
                  <a:cubicBezTo>
                    <a:pt x="334" y="1402"/>
                    <a:pt x="459" y="1468"/>
                    <a:pt x="584" y="1468"/>
                  </a:cubicBezTo>
                  <a:cubicBezTo>
                    <a:pt x="709" y="1468"/>
                    <a:pt x="834" y="1402"/>
                    <a:pt x="934" y="1268"/>
                  </a:cubicBezTo>
                  <a:cubicBezTo>
                    <a:pt x="1135" y="968"/>
                    <a:pt x="1135" y="501"/>
                    <a:pt x="934" y="201"/>
                  </a:cubicBezTo>
                  <a:cubicBezTo>
                    <a:pt x="834" y="67"/>
                    <a:pt x="709"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9641225" y="35488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5" name="Google Shape;385;p38"/>
          <p:cNvCxnSpPr/>
          <p:nvPr/>
        </p:nvCxnSpPr>
        <p:spPr>
          <a:xfrm>
            <a:off x="-6450" y="961875"/>
            <a:ext cx="2155500" cy="0"/>
          </a:xfrm>
          <a:prstGeom prst="straightConnector1">
            <a:avLst/>
          </a:prstGeom>
          <a:noFill/>
          <a:ln w="38100" cap="flat" cmpd="sng">
            <a:solidFill>
              <a:schemeClr val="dk1"/>
            </a:solidFill>
            <a:prstDash val="solid"/>
            <a:round/>
            <a:headEnd type="none" w="med" len="med"/>
            <a:tailEnd type="none" w="med" len="med"/>
          </a:ln>
        </p:spPr>
      </p:cxnSp>
      <p:cxnSp>
        <p:nvCxnSpPr>
          <p:cNvPr id="386" name="Google Shape;386;p38"/>
          <p:cNvCxnSpPr/>
          <p:nvPr/>
        </p:nvCxnSpPr>
        <p:spPr>
          <a:xfrm>
            <a:off x="6998661" y="961875"/>
            <a:ext cx="2155500" cy="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8422"/>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900"/>
              <a:buFont typeface="Antonio"/>
              <a:buNone/>
              <a:defRPr sz="2900" b="1">
                <a:solidFill>
                  <a:schemeClr val="dk1"/>
                </a:solidFill>
                <a:latin typeface="Antonio"/>
                <a:ea typeface="Antonio"/>
                <a:cs typeface="Antonio"/>
                <a:sym typeface="Antonio"/>
              </a:defRPr>
            </a:lvl1pPr>
            <a:lvl2pPr lvl="1" rtl="0">
              <a:spcBef>
                <a:spcPts val="0"/>
              </a:spcBef>
              <a:spcAft>
                <a:spcPts val="0"/>
              </a:spcAft>
              <a:buClr>
                <a:schemeClr val="dk1"/>
              </a:buClr>
              <a:buSzPts val="2800"/>
              <a:buNone/>
              <a:defRPr sz="2800" b="1">
                <a:solidFill>
                  <a:schemeClr val="dk1"/>
                </a:solidFill>
              </a:defRPr>
            </a:lvl2pPr>
            <a:lvl3pPr lvl="2" rtl="0">
              <a:spcBef>
                <a:spcPts val="0"/>
              </a:spcBef>
              <a:spcAft>
                <a:spcPts val="0"/>
              </a:spcAft>
              <a:buClr>
                <a:schemeClr val="dk1"/>
              </a:buClr>
              <a:buSzPts val="2800"/>
              <a:buNone/>
              <a:defRPr sz="2800" b="1">
                <a:solidFill>
                  <a:schemeClr val="dk1"/>
                </a:solidFill>
              </a:defRPr>
            </a:lvl3pPr>
            <a:lvl4pPr lvl="3" rtl="0">
              <a:spcBef>
                <a:spcPts val="0"/>
              </a:spcBef>
              <a:spcAft>
                <a:spcPts val="0"/>
              </a:spcAft>
              <a:buClr>
                <a:schemeClr val="dk1"/>
              </a:buClr>
              <a:buSzPts val="2800"/>
              <a:buNone/>
              <a:defRPr sz="2800" b="1">
                <a:solidFill>
                  <a:schemeClr val="dk1"/>
                </a:solidFill>
              </a:defRPr>
            </a:lvl4pPr>
            <a:lvl5pPr lvl="4" rtl="0">
              <a:spcBef>
                <a:spcPts val="0"/>
              </a:spcBef>
              <a:spcAft>
                <a:spcPts val="0"/>
              </a:spcAft>
              <a:buClr>
                <a:schemeClr val="dk1"/>
              </a:buClr>
              <a:buSzPts val="2800"/>
              <a:buNone/>
              <a:defRPr sz="2800" b="1">
                <a:solidFill>
                  <a:schemeClr val="dk1"/>
                </a:solidFill>
              </a:defRPr>
            </a:lvl5pPr>
            <a:lvl6pPr lvl="5" rtl="0">
              <a:spcBef>
                <a:spcPts val="0"/>
              </a:spcBef>
              <a:spcAft>
                <a:spcPts val="0"/>
              </a:spcAft>
              <a:buClr>
                <a:schemeClr val="dk1"/>
              </a:buClr>
              <a:buSzPts val="2800"/>
              <a:buNone/>
              <a:defRPr sz="2800" b="1">
                <a:solidFill>
                  <a:schemeClr val="dk1"/>
                </a:solidFill>
              </a:defRPr>
            </a:lvl6pPr>
            <a:lvl7pPr lvl="6" rtl="0">
              <a:spcBef>
                <a:spcPts val="0"/>
              </a:spcBef>
              <a:spcAft>
                <a:spcPts val="0"/>
              </a:spcAft>
              <a:buClr>
                <a:schemeClr val="dk1"/>
              </a:buClr>
              <a:buSzPts val="2800"/>
              <a:buNone/>
              <a:defRPr sz="2800" b="1">
                <a:solidFill>
                  <a:schemeClr val="dk1"/>
                </a:solidFill>
              </a:defRPr>
            </a:lvl7pPr>
            <a:lvl8pPr lvl="7" rtl="0">
              <a:spcBef>
                <a:spcPts val="0"/>
              </a:spcBef>
              <a:spcAft>
                <a:spcPts val="0"/>
              </a:spcAft>
              <a:buClr>
                <a:schemeClr val="dk1"/>
              </a:buClr>
              <a:buSzPts val="2800"/>
              <a:buNone/>
              <a:defRPr sz="2800" b="1">
                <a:solidFill>
                  <a:schemeClr val="dk1"/>
                </a:solidFill>
              </a:defRPr>
            </a:lvl8pPr>
            <a:lvl9pPr lvl="8" rtl="0">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726900" y="1152475"/>
            <a:ext cx="7704000" cy="34509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63" r:id="rId5"/>
    <p:sldLayoutId id="2147483664" r:id="rId6"/>
    <p:sldLayoutId id="2147483677" r:id="rId7"/>
    <p:sldLayoutId id="2147483683" r:id="rId8"/>
    <p:sldLayoutId id="2147483684" r:id="rId9"/>
    <p:sldLayoutId id="2147483685" r:id="rId10"/>
    <p:sldLayoutId id="2147483686" r:id="rId11"/>
    <p:sldLayoutId id="2147483692" r:id="rId12"/>
    <p:sldLayoutId id="214748369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1.pn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pm"/><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8.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4"/>
          <p:cNvSpPr txBox="1">
            <a:spLocks noGrp="1"/>
          </p:cNvSpPr>
          <p:nvPr>
            <p:ph type="ctrTitle"/>
          </p:nvPr>
        </p:nvSpPr>
        <p:spPr>
          <a:xfrm>
            <a:off x="523287" y="1917225"/>
            <a:ext cx="6219860" cy="2139300"/>
          </a:xfrm>
          <a:prstGeom prst="rect">
            <a:avLst/>
          </a:prstGeom>
        </p:spPr>
        <p:txBody>
          <a:bodyPr spcFirstLastPara="1" wrap="square" lIns="91425" tIns="91425" rIns="91425" bIns="91425" anchor="ctr" anchorCtr="0">
            <a:noAutofit/>
          </a:bodyPr>
          <a:lstStyle/>
          <a:p>
            <a:pPr lvl="0"/>
            <a:r>
              <a:rPr lang="en-US" sz="6600" cap="all" dirty="0"/>
              <a:t>Encoder Decoder</a:t>
            </a:r>
            <a:br>
              <a:rPr lang="en-US" sz="6600" cap="all" dirty="0"/>
            </a:br>
            <a:r>
              <a:rPr lang="en-US" sz="6600" cap="all" dirty="0">
                <a:solidFill>
                  <a:schemeClr val="bg2"/>
                </a:solidFill>
              </a:rPr>
              <a:t>with Applications</a:t>
            </a:r>
            <a:endParaRPr sz="4000" b="0" cap="all" dirty="0">
              <a:solidFill>
                <a:schemeClr val="bg2"/>
              </a:solidFill>
              <a:latin typeface="Archivo Black"/>
              <a:ea typeface="Archivo Black"/>
              <a:cs typeface="Archivo Black"/>
              <a:sym typeface="Archivo Black"/>
            </a:endParaRPr>
          </a:p>
        </p:txBody>
      </p:sp>
      <p:sp>
        <p:nvSpPr>
          <p:cNvPr id="567" name="Google Shape;567;p44"/>
          <p:cNvSpPr/>
          <p:nvPr/>
        </p:nvSpPr>
        <p:spPr>
          <a:xfrm>
            <a:off x="6952488" y="3131875"/>
            <a:ext cx="1471500" cy="14715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44"/>
          <p:cNvCxnSpPr/>
          <p:nvPr/>
        </p:nvCxnSpPr>
        <p:spPr>
          <a:xfrm>
            <a:off x="-225126" y="1684763"/>
            <a:ext cx="9659100" cy="0"/>
          </a:xfrm>
          <a:prstGeom prst="straightConnector1">
            <a:avLst/>
          </a:prstGeom>
          <a:noFill/>
          <a:ln w="38100" cap="flat" cmpd="sng">
            <a:solidFill>
              <a:schemeClr val="dk1"/>
            </a:solidFill>
            <a:prstDash val="solid"/>
            <a:round/>
            <a:headEnd type="none" w="med" len="med"/>
            <a:tailEnd type="none" w="med" len="med"/>
          </a:ln>
        </p:spPr>
      </p:cxnSp>
      <p:grpSp>
        <p:nvGrpSpPr>
          <p:cNvPr id="569" name="Google Shape;569;p44"/>
          <p:cNvGrpSpPr/>
          <p:nvPr/>
        </p:nvGrpSpPr>
        <p:grpSpPr>
          <a:xfrm>
            <a:off x="-906410" y="-1164651"/>
            <a:ext cx="10011919" cy="2863527"/>
            <a:chOff x="219450" y="174225"/>
            <a:chExt cx="7860500" cy="1345200"/>
          </a:xfrm>
        </p:grpSpPr>
        <p:cxnSp>
          <p:nvCxnSpPr>
            <p:cNvPr id="570" name="Google Shape;570;p44"/>
            <p:cNvCxnSpPr/>
            <p:nvPr/>
          </p:nvCxnSpPr>
          <p:spPr>
            <a:xfrm>
              <a:off x="713765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1" name="Google Shape;571;p44"/>
            <p:cNvCxnSpPr/>
            <p:nvPr/>
          </p:nvCxnSpPr>
          <p:spPr>
            <a:xfrm>
              <a:off x="540810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2" name="Google Shape;572;p44"/>
            <p:cNvCxnSpPr/>
            <p:nvPr/>
          </p:nvCxnSpPr>
          <p:spPr>
            <a:xfrm>
              <a:off x="367855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3" name="Google Shape;573;p44"/>
            <p:cNvCxnSpPr/>
            <p:nvPr/>
          </p:nvCxnSpPr>
          <p:spPr>
            <a:xfrm>
              <a:off x="194900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4" name="Google Shape;574;p44"/>
            <p:cNvCxnSpPr/>
            <p:nvPr/>
          </p:nvCxnSpPr>
          <p:spPr>
            <a:xfrm>
              <a:off x="219450" y="174225"/>
              <a:ext cx="942300" cy="1345200"/>
            </a:xfrm>
            <a:prstGeom prst="straightConnector1">
              <a:avLst/>
            </a:prstGeom>
            <a:noFill/>
            <a:ln w="38100" cap="flat" cmpd="sng">
              <a:solidFill>
                <a:schemeClr val="dk1"/>
              </a:solidFill>
              <a:prstDash val="solid"/>
              <a:round/>
              <a:headEnd type="none" w="med" len="med"/>
              <a:tailEnd type="none" w="med" len="med"/>
            </a:ln>
          </p:spPr>
        </p:cxnSp>
      </p:grpSp>
      <p:grpSp>
        <p:nvGrpSpPr>
          <p:cNvPr id="762" name="Google Shape;762;p44"/>
          <p:cNvGrpSpPr/>
          <p:nvPr/>
        </p:nvGrpSpPr>
        <p:grpSpPr>
          <a:xfrm>
            <a:off x="7304210" y="3541249"/>
            <a:ext cx="800339" cy="652758"/>
            <a:chOff x="6835707" y="4485050"/>
            <a:chExt cx="889068" cy="725125"/>
          </a:xfrm>
        </p:grpSpPr>
        <p:cxnSp>
          <p:nvCxnSpPr>
            <p:cNvPr id="763" name="Google Shape;763;p44"/>
            <p:cNvCxnSpPr/>
            <p:nvPr/>
          </p:nvCxnSpPr>
          <p:spPr>
            <a:xfrm>
              <a:off x="6835707" y="4857746"/>
              <a:ext cx="877200" cy="0"/>
            </a:xfrm>
            <a:prstGeom prst="straightConnector1">
              <a:avLst/>
            </a:prstGeom>
            <a:noFill/>
            <a:ln w="38100" cap="flat" cmpd="sng">
              <a:solidFill>
                <a:schemeClr val="lt1"/>
              </a:solidFill>
              <a:prstDash val="solid"/>
              <a:round/>
              <a:headEnd type="none" w="med" len="med"/>
              <a:tailEnd type="none" w="med" len="med"/>
            </a:ln>
          </p:spPr>
        </p:cxnSp>
        <p:sp>
          <p:nvSpPr>
            <p:cNvPr id="764" name="Google Shape;764;p44"/>
            <p:cNvSpPr/>
            <p:nvPr/>
          </p:nvSpPr>
          <p:spPr>
            <a:xfrm>
              <a:off x="7353300" y="4485050"/>
              <a:ext cx="371475" cy="725125"/>
            </a:xfrm>
            <a:custGeom>
              <a:avLst/>
              <a:gdLst/>
              <a:ahLst/>
              <a:cxnLst/>
              <a:rect l="l" t="t" r="r" b="b"/>
              <a:pathLst>
                <a:path w="14859" h="29005" extrusionOk="0">
                  <a:moveTo>
                    <a:pt x="0" y="0"/>
                  </a:moveTo>
                  <a:lnTo>
                    <a:pt x="14859" y="14859"/>
                  </a:lnTo>
                  <a:lnTo>
                    <a:pt x="762" y="29005"/>
                  </a:lnTo>
                </a:path>
              </a:pathLst>
            </a:custGeom>
            <a:noFill/>
            <a:ln w="38100" cap="flat" cmpd="sng">
              <a:solidFill>
                <a:schemeClr val="lt1"/>
              </a:solidFill>
              <a:prstDash val="solid"/>
              <a:round/>
              <a:headEnd type="none" w="med" len="med"/>
              <a:tailEnd type="none" w="med" len="med"/>
            </a:ln>
          </p:spPr>
          <p:txBody>
            <a:bodyPr/>
            <a:lstStyle/>
            <a:p>
              <a:endParaRPr lang="en-US"/>
            </a:p>
          </p:txBody>
        </p:sp>
      </p:grpSp>
      <p:pic>
        <p:nvPicPr>
          <p:cNvPr id="5" name="Picture 4" descr="A black background with a black square&#10;&#10;Description automatically generated with medium confidence">
            <a:extLst>
              <a:ext uri="{FF2B5EF4-FFF2-40B4-BE49-F238E27FC236}">
                <a16:creationId xmlns:a16="http://schemas.microsoft.com/office/drawing/2014/main" id="{A1C365D3-BD6A-3E7A-EDCE-EAA5F778A421}"/>
              </a:ext>
            </a:extLst>
          </p:cNvPr>
          <p:cNvPicPr>
            <a:picLocks noChangeAspect="1"/>
          </p:cNvPicPr>
          <p:nvPr/>
        </p:nvPicPr>
        <p:blipFill>
          <a:blip r:embed="rId5"/>
          <a:stretch>
            <a:fillRect/>
          </a:stretch>
        </p:blipFill>
        <p:spPr>
          <a:xfrm rot="20272632">
            <a:off x="1990623" y="-786436"/>
            <a:ext cx="1952060" cy="2299365"/>
          </a:xfrm>
          <a:prstGeom prst="rect">
            <a:avLst/>
          </a:prstGeom>
        </p:spPr>
      </p:pic>
      <p:pic>
        <p:nvPicPr>
          <p:cNvPr id="7" name="Picture 6" descr="A magnifying glass with numbers and a number on it&#10;&#10;Description automatically generated">
            <a:extLst>
              <a:ext uri="{FF2B5EF4-FFF2-40B4-BE49-F238E27FC236}">
                <a16:creationId xmlns:a16="http://schemas.microsoft.com/office/drawing/2014/main" id="{B2BA4681-C769-C8FF-3CF5-7F602525EDBD}"/>
              </a:ext>
            </a:extLst>
          </p:cNvPr>
          <p:cNvPicPr>
            <a:picLocks noChangeAspect="1"/>
          </p:cNvPicPr>
          <p:nvPr/>
        </p:nvPicPr>
        <p:blipFill>
          <a:blip r:embed="rId6"/>
          <a:stretch>
            <a:fillRect/>
          </a:stretch>
        </p:blipFill>
        <p:spPr>
          <a:xfrm>
            <a:off x="4337195" y="-202652"/>
            <a:ext cx="1899278" cy="1899278"/>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C452AC49-ECC8-44AD-A5E5-0879CC0D601B}"/>
              </a:ext>
            </a:extLst>
          </p:cNvPr>
          <p:cNvPicPr>
            <a:picLocks noChangeAspect="1"/>
          </p:cNvPicPr>
          <p:nvPr/>
        </p:nvPicPr>
        <p:blipFill>
          <a:blip r:embed="rId7"/>
          <a:stretch>
            <a:fillRect/>
          </a:stretch>
        </p:blipFill>
        <p:spPr>
          <a:xfrm>
            <a:off x="6805020" y="-91408"/>
            <a:ext cx="1788034" cy="1788034"/>
          </a:xfrm>
          <a:prstGeom prst="rect">
            <a:avLst/>
          </a:prstGeom>
        </p:spPr>
      </p:pic>
      <p:pic>
        <p:nvPicPr>
          <p:cNvPr id="11" name="Picture 10" descr="A green and white logo&#10;&#10;Description automatically generated">
            <a:extLst>
              <a:ext uri="{FF2B5EF4-FFF2-40B4-BE49-F238E27FC236}">
                <a16:creationId xmlns:a16="http://schemas.microsoft.com/office/drawing/2014/main" id="{BB740862-D534-59E6-0E0B-CFADB4F47C8F}"/>
              </a:ext>
            </a:extLst>
          </p:cNvPr>
          <p:cNvPicPr>
            <a:picLocks noChangeAspect="1"/>
          </p:cNvPicPr>
          <p:nvPr/>
        </p:nvPicPr>
        <p:blipFill>
          <a:blip r:embed="rId8"/>
          <a:stretch>
            <a:fillRect/>
          </a:stretch>
        </p:blipFill>
        <p:spPr>
          <a:xfrm rot="20123065">
            <a:off x="-3843" y="-412687"/>
            <a:ext cx="1857590" cy="1857590"/>
          </a:xfrm>
          <a:prstGeom prst="rect">
            <a:avLst/>
          </a:prstGeom>
        </p:spPr>
      </p:pic>
      <p:pic>
        <p:nvPicPr>
          <p:cNvPr id="524" name="Video 523">
            <a:hlinkClick r:id="" action="ppaction://media"/>
            <a:extLst>
              <a:ext uri="{FF2B5EF4-FFF2-40B4-BE49-F238E27FC236}">
                <a16:creationId xmlns:a16="http://schemas.microsoft.com/office/drawing/2014/main" id="{E899CA69-AB7B-08DB-C12A-1FD2F7C2842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662"/>
    </mc:Choice>
    <mc:Fallback xmlns="">
      <p:transition spd="slow" advTm="7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24"/>
                </p:tgtEl>
              </p:cMediaNode>
            </p:video>
            <p:seq concurrent="1" nextAc="seek">
              <p:cTn id="8" restart="whenNotActive" fill="hold" evtFilter="cancelBubble" nodeType="interactiveSeq">
                <p:stCondLst>
                  <p:cond evt="onClick" delay="0">
                    <p:tgtEl>
                      <p:spTgt spid="5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4"/>
                                        </p:tgtEl>
                                      </p:cBhvr>
                                    </p:cmd>
                                  </p:childTnLst>
                                </p:cTn>
                              </p:par>
                            </p:childTnLst>
                          </p:cTn>
                        </p:par>
                      </p:childTnLst>
                    </p:cTn>
                  </p:par>
                </p:childTnLst>
              </p:cTn>
              <p:nextCondLst>
                <p:cond evt="onClick" delay="0">
                  <p:tgtEl>
                    <p:spTgt spid="52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1A06-3B55-3950-A476-D56B37649C9F}"/>
              </a:ext>
            </a:extLst>
          </p:cNvPr>
          <p:cNvSpPr>
            <a:spLocks noGrp="1"/>
          </p:cNvSpPr>
          <p:nvPr>
            <p:ph type="title"/>
          </p:nvPr>
        </p:nvSpPr>
        <p:spPr>
          <a:xfrm>
            <a:off x="1721562" y="195475"/>
            <a:ext cx="6127037" cy="1588800"/>
          </a:xfrm>
        </p:spPr>
        <p:txBody>
          <a:bodyPr/>
          <a:lstStyle/>
          <a:p>
            <a:r>
              <a:rPr lang="en-US" dirty="0"/>
              <a:t>Decoder Applications</a:t>
            </a:r>
            <a:br>
              <a:rPr lang="en-US" dirty="0"/>
            </a:br>
            <a:r>
              <a:rPr lang="en-US" dirty="0"/>
              <a:t>contd.</a:t>
            </a:r>
          </a:p>
        </p:txBody>
      </p:sp>
      <p:sp>
        <p:nvSpPr>
          <p:cNvPr id="3" name="Title 2">
            <a:extLst>
              <a:ext uri="{FF2B5EF4-FFF2-40B4-BE49-F238E27FC236}">
                <a16:creationId xmlns:a16="http://schemas.microsoft.com/office/drawing/2014/main" id="{8A0B558D-7132-2145-7C41-F8BA24C04F11}"/>
              </a:ext>
            </a:extLst>
          </p:cNvPr>
          <p:cNvSpPr>
            <a:spLocks noGrp="1"/>
          </p:cNvSpPr>
          <p:nvPr>
            <p:ph type="title" idx="2"/>
          </p:nvPr>
        </p:nvSpPr>
        <p:spPr>
          <a:xfrm>
            <a:off x="141200" y="195475"/>
            <a:ext cx="1471500" cy="1471500"/>
          </a:xfrm>
        </p:spPr>
        <p:txBody>
          <a:bodyPr/>
          <a:lstStyle/>
          <a:p>
            <a:r>
              <a:rPr lang="en-US" dirty="0"/>
              <a:t>07</a:t>
            </a:r>
          </a:p>
        </p:txBody>
      </p:sp>
      <p:sp>
        <p:nvSpPr>
          <p:cNvPr id="6" name="TextBox 5">
            <a:extLst>
              <a:ext uri="{FF2B5EF4-FFF2-40B4-BE49-F238E27FC236}">
                <a16:creationId xmlns:a16="http://schemas.microsoft.com/office/drawing/2014/main" id="{8AFB8713-BFA0-C00D-1D8C-125D72F61871}"/>
              </a:ext>
            </a:extLst>
          </p:cNvPr>
          <p:cNvSpPr txBox="1"/>
          <p:nvPr/>
        </p:nvSpPr>
        <p:spPr>
          <a:xfrm>
            <a:off x="87860" y="1666975"/>
            <a:ext cx="6127037" cy="3539430"/>
          </a:xfrm>
          <a:prstGeom prst="rect">
            <a:avLst/>
          </a:prstGeom>
          <a:noFill/>
        </p:spPr>
        <p:txBody>
          <a:bodyPr wrap="square" rtlCol="0">
            <a:spAutoFit/>
          </a:bodyPr>
          <a:lstStyle/>
          <a:p>
            <a:pPr algn="just"/>
            <a:r>
              <a:rPr lang="en-US" dirty="0"/>
              <a:t>Communication Systems:</a:t>
            </a:r>
          </a:p>
          <a:p>
            <a:pPr algn="just"/>
            <a:r>
              <a:rPr lang="en-US" dirty="0"/>
              <a:t>In communication systems, decoders play a pivotal role in interpreting encoded data received from various sources. They reverse the encoding process, ensuring that the transmitted information is correctly understood by the receiving system. Decoders contribute to the seamless flow of data in communication protocols, allowing for accurate interpretation and utilization of transmitted information.</a:t>
            </a:r>
          </a:p>
          <a:p>
            <a:pPr algn="just"/>
            <a:endParaRPr lang="en-US" dirty="0"/>
          </a:p>
          <a:p>
            <a:pPr algn="just"/>
            <a:r>
              <a:rPr lang="en-US" dirty="0"/>
              <a:t>Digital Electronics:</a:t>
            </a:r>
          </a:p>
          <a:p>
            <a:pPr algn="just"/>
            <a:r>
              <a:rPr lang="en-US" dirty="0"/>
              <a:t>Turning to digital electronics, decoders are integral in memory systems and address decoding. They facilitate the retrieval of stored data by decoding memory addresses, contributing to the efficiency of digital circuits. Decoders are fundamental in enabling precise data access and retrieval processes within digital systems, making them indispensable components in the realm of digital electronics.</a:t>
            </a:r>
          </a:p>
          <a:p>
            <a:pPr algn="just"/>
            <a:endParaRPr lang="en-US" dirty="0"/>
          </a:p>
        </p:txBody>
      </p:sp>
      <p:pic>
        <p:nvPicPr>
          <p:cNvPr id="8" name="Picture 7" descr="A computer chip with many dots&#10;&#10;Description automatically generated with medium confidence">
            <a:extLst>
              <a:ext uri="{FF2B5EF4-FFF2-40B4-BE49-F238E27FC236}">
                <a16:creationId xmlns:a16="http://schemas.microsoft.com/office/drawing/2014/main" id="{1B914B02-F723-2A4C-406A-DA9C417B6E83}"/>
              </a:ext>
            </a:extLst>
          </p:cNvPr>
          <p:cNvPicPr>
            <a:picLocks noChangeAspect="1"/>
          </p:cNvPicPr>
          <p:nvPr/>
        </p:nvPicPr>
        <p:blipFill>
          <a:blip r:embed="rId4"/>
          <a:stretch>
            <a:fillRect/>
          </a:stretch>
        </p:blipFill>
        <p:spPr>
          <a:xfrm>
            <a:off x="6311049" y="1856763"/>
            <a:ext cx="2661271" cy="3004925"/>
          </a:xfrm>
          <a:prstGeom prst="rect">
            <a:avLst/>
          </a:prstGeom>
        </p:spPr>
      </p:pic>
      <p:pic>
        <p:nvPicPr>
          <p:cNvPr id="29" name="Video 28">
            <a:hlinkClick r:id="" action="ppaction://media"/>
            <a:extLst>
              <a:ext uri="{FF2B5EF4-FFF2-40B4-BE49-F238E27FC236}">
                <a16:creationId xmlns:a16="http://schemas.microsoft.com/office/drawing/2014/main" id="{62EDD359-4C89-E0D2-40B5-F215F82CA9C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99338582"/>
      </p:ext>
    </p:extLst>
  </p:cSld>
  <p:clrMapOvr>
    <a:masterClrMapping/>
  </p:clrMapOvr>
  <mc:AlternateContent xmlns:mc="http://schemas.openxmlformats.org/markup-compatibility/2006">
    <mc:Choice xmlns:p14="http://schemas.microsoft.com/office/powerpoint/2010/main" Requires="p14">
      <p:transition spd="slow" p14:dur="2000" advTm="43109"/>
    </mc:Choice>
    <mc:Fallback>
      <p:transition spd="slow" advTm="43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3"/>
        <p:cNvGrpSpPr/>
        <p:nvPr/>
      </p:nvGrpSpPr>
      <p:grpSpPr>
        <a:xfrm>
          <a:off x="0" y="0"/>
          <a:ext cx="0" cy="0"/>
          <a:chOff x="0" y="0"/>
          <a:chExt cx="0" cy="0"/>
        </a:xfrm>
      </p:grpSpPr>
      <p:pic>
        <p:nvPicPr>
          <p:cNvPr id="42" name="Picture 41">
            <a:extLst>
              <a:ext uri="{FF2B5EF4-FFF2-40B4-BE49-F238E27FC236}">
                <a16:creationId xmlns:a16="http://schemas.microsoft.com/office/drawing/2014/main" id="{E8C4B9C1-C313-A721-11F5-B0BBC0AD5222}"/>
              </a:ext>
            </a:extLst>
          </p:cNvPr>
          <p:cNvPicPr>
            <a:picLocks noChangeAspect="1"/>
          </p:cNvPicPr>
          <p:nvPr/>
        </p:nvPicPr>
        <p:blipFill>
          <a:blip r:embed="rId3"/>
          <a:stretch>
            <a:fillRect/>
          </a:stretch>
        </p:blipFill>
        <p:spPr>
          <a:xfrm>
            <a:off x="5844253" y="3006428"/>
            <a:ext cx="3256123" cy="1403788"/>
          </a:xfrm>
          <a:prstGeom prst="rect">
            <a:avLst/>
          </a:prstGeom>
        </p:spPr>
      </p:pic>
      <p:sp>
        <p:nvSpPr>
          <p:cNvPr id="3444" name="Google Shape;3444;p75"/>
          <p:cNvSpPr txBox="1">
            <a:spLocks noGrp="1"/>
          </p:cNvSpPr>
          <p:nvPr>
            <p:ph type="title"/>
          </p:nvPr>
        </p:nvSpPr>
        <p:spPr>
          <a:xfrm>
            <a:off x="1858926" y="121191"/>
            <a:ext cx="2522574"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rPr>
              <a:t>ENCODER</a:t>
            </a:r>
            <a:endParaRPr dirty="0">
              <a:solidFill>
                <a:schemeClr val="tx1"/>
              </a:solidFill>
            </a:endParaRPr>
          </a:p>
        </p:txBody>
      </p:sp>
      <p:sp>
        <p:nvSpPr>
          <p:cNvPr id="3445" name="Google Shape;3445;p75"/>
          <p:cNvSpPr txBox="1">
            <a:spLocks noGrp="1"/>
          </p:cNvSpPr>
          <p:nvPr>
            <p:ph type="title" idx="2"/>
          </p:nvPr>
        </p:nvSpPr>
        <p:spPr>
          <a:xfrm>
            <a:off x="277636" y="138256"/>
            <a:ext cx="1471500" cy="14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cxnSp>
        <p:nvCxnSpPr>
          <p:cNvPr id="203" name="Google Shape;5213;p90"/>
          <p:cNvCxnSpPr/>
          <p:nvPr/>
        </p:nvCxnSpPr>
        <p:spPr>
          <a:xfrm>
            <a:off x="5866600" y="-12875"/>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204" name="Google Shape;5214;p90"/>
          <p:cNvCxnSpPr>
            <a:cxnSpLocks/>
          </p:cNvCxnSpPr>
          <p:nvPr/>
        </p:nvCxnSpPr>
        <p:spPr>
          <a:xfrm flipH="1" flipV="1">
            <a:off x="5888948" y="2894100"/>
            <a:ext cx="3277400" cy="12925"/>
          </a:xfrm>
          <a:prstGeom prst="straightConnector1">
            <a:avLst/>
          </a:prstGeom>
          <a:noFill/>
          <a:ln w="38100" cap="flat" cmpd="sng">
            <a:solidFill>
              <a:schemeClr val="dk1"/>
            </a:solidFill>
            <a:prstDash val="solid"/>
            <a:round/>
            <a:headEnd type="none" w="med" len="med"/>
            <a:tailEnd type="none" w="med" len="med"/>
          </a:ln>
        </p:spPr>
      </p:cxnSp>
      <p:cxnSp>
        <p:nvCxnSpPr>
          <p:cNvPr id="205" name="Google Shape;5215;p90"/>
          <p:cNvCxnSpPr>
            <a:cxnSpLocks/>
          </p:cNvCxnSpPr>
          <p:nvPr/>
        </p:nvCxnSpPr>
        <p:spPr>
          <a:xfrm flipH="1" flipV="1">
            <a:off x="5866600" y="527199"/>
            <a:ext cx="3277400" cy="24151"/>
          </a:xfrm>
          <a:prstGeom prst="straightConnector1">
            <a:avLst/>
          </a:prstGeom>
          <a:noFill/>
          <a:ln w="38100" cap="flat" cmpd="sng">
            <a:solidFill>
              <a:schemeClr val="dk1"/>
            </a:solidFill>
            <a:prstDash val="solid"/>
            <a:round/>
            <a:headEnd type="none" w="med" len="med"/>
            <a:tailEnd type="none" w="med" len="med"/>
          </a:ln>
        </p:spPr>
      </p:cxnSp>
      <p:cxnSp>
        <p:nvCxnSpPr>
          <p:cNvPr id="206" name="Google Shape;5216;p90"/>
          <p:cNvCxnSpPr>
            <a:cxnSpLocks/>
          </p:cNvCxnSpPr>
          <p:nvPr/>
        </p:nvCxnSpPr>
        <p:spPr>
          <a:xfrm flipH="1">
            <a:off x="5866600" y="4616300"/>
            <a:ext cx="3277400" cy="0"/>
          </a:xfrm>
          <a:prstGeom prst="straightConnector1">
            <a:avLst/>
          </a:prstGeom>
          <a:noFill/>
          <a:ln w="38100"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BC039101-5131-3DA2-A9A4-0FD7C5852CBD}"/>
              </a:ext>
            </a:extLst>
          </p:cNvPr>
          <p:cNvSpPr txBox="1"/>
          <p:nvPr/>
        </p:nvSpPr>
        <p:spPr>
          <a:xfrm>
            <a:off x="155249" y="1669455"/>
            <a:ext cx="4666306" cy="2893100"/>
          </a:xfrm>
          <a:prstGeom prst="rect">
            <a:avLst/>
          </a:prstGeom>
          <a:noFill/>
        </p:spPr>
        <p:txBody>
          <a:bodyPr wrap="square" rtlCol="0">
            <a:spAutoFit/>
          </a:bodyPr>
          <a:lstStyle/>
          <a:p>
            <a:pPr marL="355600" marR="5080" indent="-343535" algn="just">
              <a:lnSpc>
                <a:spcPct val="100000"/>
              </a:lnSpc>
              <a:spcBef>
                <a:spcPts val="105"/>
              </a:spcBef>
            </a:pPr>
            <a:r>
              <a:rPr lang="en-US" sz="1400" dirty="0">
                <a:solidFill>
                  <a:schemeClr val="tx2">
                    <a:lumMod val="10000"/>
                  </a:schemeClr>
                </a:solidFill>
                <a:latin typeface="Arial"/>
                <a:cs typeface="Arial"/>
              </a:rPr>
              <a:t>Is a digital circuit that produces a  binary  output code       depending  on which of its inputs are activated.</a:t>
            </a:r>
          </a:p>
          <a:p>
            <a:endParaRPr lang="en-US" dirty="0">
              <a:solidFill>
                <a:schemeClr val="tx2">
                  <a:lumMod val="10000"/>
                </a:schemeClr>
              </a:solidFill>
            </a:endParaRPr>
          </a:p>
          <a:p>
            <a:r>
              <a:rPr lang="en-US" dirty="0">
                <a:solidFill>
                  <a:schemeClr val="tx2">
                    <a:lumMod val="10000"/>
                  </a:schemeClr>
                </a:solidFill>
              </a:rPr>
              <a:t>An encoder is a digital circuit that performs the inverse operation of a decoder.</a:t>
            </a:r>
          </a:p>
          <a:p>
            <a:endParaRPr lang="en-US" dirty="0">
              <a:solidFill>
                <a:schemeClr val="tx2">
                  <a:lumMod val="10000"/>
                </a:schemeClr>
              </a:solidFill>
            </a:endParaRPr>
          </a:p>
          <a:p>
            <a:r>
              <a:rPr lang="en-US" dirty="0">
                <a:solidFill>
                  <a:schemeClr val="bg2"/>
                </a:solidFill>
              </a:rPr>
              <a:t>▶</a:t>
            </a:r>
            <a:r>
              <a:rPr lang="en-US" dirty="0">
                <a:solidFill>
                  <a:schemeClr val="tx2">
                    <a:lumMod val="10000"/>
                  </a:schemeClr>
                </a:solidFill>
              </a:rPr>
              <a:t> It has (or fewer) input lines and N-output lines. Out of input lines only one is activated at a given time and produces an output code, depending upon which input is activated.</a:t>
            </a:r>
          </a:p>
          <a:p>
            <a:endParaRPr lang="en-US" dirty="0">
              <a:solidFill>
                <a:schemeClr val="tx2">
                  <a:lumMod val="10000"/>
                </a:schemeClr>
              </a:solidFill>
            </a:endParaRPr>
          </a:p>
          <a:p>
            <a:r>
              <a:rPr lang="en-US" dirty="0">
                <a:solidFill>
                  <a:schemeClr val="bg2"/>
                </a:solidFill>
              </a:rPr>
              <a:t>▶</a:t>
            </a:r>
            <a:r>
              <a:rPr lang="en-US" dirty="0">
                <a:solidFill>
                  <a:schemeClr val="tx2">
                    <a:lumMod val="10000"/>
                  </a:schemeClr>
                </a:solidFill>
              </a:rPr>
              <a:t> Encoding is a process of converting familiar numbers or symbols into coded format.</a:t>
            </a:r>
          </a:p>
        </p:txBody>
      </p:sp>
      <p:pic>
        <p:nvPicPr>
          <p:cNvPr id="6" name="Picture 5" descr="A black and green rectangle with text&#10;&#10;Description automatically generated">
            <a:extLst>
              <a:ext uri="{FF2B5EF4-FFF2-40B4-BE49-F238E27FC236}">
                <a16:creationId xmlns:a16="http://schemas.microsoft.com/office/drawing/2014/main" id="{E7CD986F-7606-B37D-EAAF-400AD9E9C73A}"/>
              </a:ext>
            </a:extLst>
          </p:cNvPr>
          <p:cNvPicPr>
            <a:picLocks noChangeAspect="1"/>
          </p:cNvPicPr>
          <p:nvPr/>
        </p:nvPicPr>
        <p:blipFill>
          <a:blip r:embed="rId4"/>
          <a:stretch>
            <a:fillRect/>
          </a:stretch>
        </p:blipFill>
        <p:spPr>
          <a:xfrm>
            <a:off x="6020825" y="874006"/>
            <a:ext cx="2968951" cy="1583347"/>
          </a:xfrm>
          <a:prstGeom prst="rect">
            <a:avLst/>
          </a:prstGeom>
        </p:spPr>
      </p:pic>
    </p:spTree>
    <p:extLst>
      <p:ext uri="{BB962C8B-B14F-4D97-AF65-F5344CB8AC3E}">
        <p14:creationId xmlns:p14="http://schemas.microsoft.com/office/powerpoint/2010/main" val="70712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C42A-F8AD-896F-7E71-875AE4F0180B}"/>
              </a:ext>
            </a:extLst>
          </p:cNvPr>
          <p:cNvSpPr>
            <a:spLocks noGrp="1"/>
          </p:cNvSpPr>
          <p:nvPr>
            <p:ph type="title"/>
          </p:nvPr>
        </p:nvSpPr>
        <p:spPr>
          <a:xfrm>
            <a:off x="1584086" y="55200"/>
            <a:ext cx="4977300" cy="806400"/>
          </a:xfrm>
        </p:spPr>
        <p:txBody>
          <a:bodyPr/>
          <a:lstStyle/>
          <a:p>
            <a:r>
              <a:rPr lang="en-US" dirty="0"/>
              <a:t>Types of </a:t>
            </a:r>
            <a:r>
              <a:rPr lang="en-US" dirty="0">
                <a:solidFill>
                  <a:schemeClr val="bg2"/>
                </a:solidFill>
              </a:rPr>
              <a:t>ENCODER</a:t>
            </a:r>
            <a:br>
              <a:rPr lang="en-US" dirty="0"/>
            </a:br>
            <a:endParaRPr lang="en-US" dirty="0">
              <a:solidFill>
                <a:schemeClr val="bg2"/>
              </a:solidFill>
            </a:endParaRPr>
          </a:p>
        </p:txBody>
      </p:sp>
      <p:sp>
        <p:nvSpPr>
          <p:cNvPr id="3" name="Title 2">
            <a:extLst>
              <a:ext uri="{FF2B5EF4-FFF2-40B4-BE49-F238E27FC236}">
                <a16:creationId xmlns:a16="http://schemas.microsoft.com/office/drawing/2014/main" id="{0CEAFD32-2CD3-85DD-08A2-DE2BA6820E64}"/>
              </a:ext>
            </a:extLst>
          </p:cNvPr>
          <p:cNvSpPr>
            <a:spLocks noGrp="1"/>
          </p:cNvSpPr>
          <p:nvPr>
            <p:ph type="title" idx="2"/>
          </p:nvPr>
        </p:nvSpPr>
        <p:spPr>
          <a:xfrm>
            <a:off x="112585" y="55200"/>
            <a:ext cx="1471500" cy="1471500"/>
          </a:xfrm>
        </p:spPr>
        <p:txBody>
          <a:bodyPr/>
          <a:lstStyle/>
          <a:p>
            <a:r>
              <a:rPr lang="en-US" dirty="0"/>
              <a:t>09</a:t>
            </a:r>
          </a:p>
        </p:txBody>
      </p:sp>
      <p:sp>
        <p:nvSpPr>
          <p:cNvPr id="7" name="TextBox 6">
            <a:extLst>
              <a:ext uri="{FF2B5EF4-FFF2-40B4-BE49-F238E27FC236}">
                <a16:creationId xmlns:a16="http://schemas.microsoft.com/office/drawing/2014/main" id="{18F5577D-EA99-0318-79B4-4A4FD5920E44}"/>
              </a:ext>
            </a:extLst>
          </p:cNvPr>
          <p:cNvSpPr txBox="1"/>
          <p:nvPr/>
        </p:nvSpPr>
        <p:spPr>
          <a:xfrm>
            <a:off x="112585" y="1718272"/>
            <a:ext cx="5399732" cy="2782813"/>
          </a:xfrm>
          <a:prstGeom prst="rect">
            <a:avLst/>
          </a:prstGeom>
          <a:noFill/>
        </p:spPr>
        <p:txBody>
          <a:bodyPr wrap="square" rtlCol="0">
            <a:spAutoFit/>
          </a:bodyPr>
          <a:lstStyle/>
          <a:p>
            <a:pPr marL="349250" indent="-285750" algn="just">
              <a:lnSpc>
                <a:spcPct val="100000"/>
              </a:lnSpc>
              <a:spcBef>
                <a:spcPts val="695"/>
              </a:spcBef>
              <a:buFont typeface="Wingdings" panose="05000000000000000000" pitchFamily="2" charset="2"/>
              <a:buChar char="Ø"/>
            </a:pPr>
            <a:r>
              <a:rPr lang="en-US" spc="-25" dirty="0">
                <a:solidFill>
                  <a:srgbClr val="202020"/>
                </a:solidFill>
                <a:latin typeface="+mj-lt"/>
                <a:cs typeface="Calibri"/>
              </a:rPr>
              <a:t>Encoders are used to convert other codes to binary such as </a:t>
            </a:r>
          </a:p>
          <a:p>
            <a:pPr marL="805181" indent="-342900" algn="just">
              <a:lnSpc>
                <a:spcPct val="100000"/>
              </a:lnSpc>
              <a:spcBef>
                <a:spcPts val="500"/>
              </a:spcBef>
              <a:buClr>
                <a:srgbClr val="B74641"/>
              </a:buClr>
              <a:buFont typeface="+mj-lt"/>
              <a:buAutoNum type="arabicPeriod"/>
              <a:tabLst>
                <a:tab pos="920115" algn="l"/>
                <a:tab pos="920750" algn="l"/>
              </a:tabLst>
            </a:pPr>
            <a:r>
              <a:rPr lang="en-US" spc="-35" dirty="0">
                <a:solidFill>
                  <a:srgbClr val="202020"/>
                </a:solidFill>
                <a:latin typeface="+mj-lt"/>
                <a:cs typeface="Calibri"/>
              </a:rPr>
              <a:t>Sequential Encoders</a:t>
            </a:r>
          </a:p>
          <a:p>
            <a:pPr marL="805181" indent="-342900" algn="just">
              <a:lnSpc>
                <a:spcPct val="100000"/>
              </a:lnSpc>
              <a:spcBef>
                <a:spcPts val="500"/>
              </a:spcBef>
              <a:buClr>
                <a:srgbClr val="B74641"/>
              </a:buClr>
              <a:buFont typeface="+mj-lt"/>
              <a:buAutoNum type="arabicPeriod"/>
              <a:tabLst>
                <a:tab pos="920115" algn="l"/>
                <a:tab pos="920750" algn="l"/>
              </a:tabLst>
            </a:pPr>
            <a:r>
              <a:rPr lang="en-US" spc="-35" dirty="0">
                <a:solidFill>
                  <a:srgbClr val="202020"/>
                </a:solidFill>
                <a:latin typeface="+mj-lt"/>
                <a:cs typeface="Calibri"/>
              </a:rPr>
              <a:t>Priority Encoders</a:t>
            </a:r>
          </a:p>
          <a:p>
            <a:pPr marL="805181" indent="-342900" algn="just">
              <a:lnSpc>
                <a:spcPct val="100000"/>
              </a:lnSpc>
              <a:spcBef>
                <a:spcPts val="500"/>
              </a:spcBef>
              <a:buClr>
                <a:srgbClr val="B74641"/>
              </a:buClr>
              <a:buFont typeface="+mj-lt"/>
              <a:buAutoNum type="arabicPeriod"/>
              <a:tabLst>
                <a:tab pos="920115" algn="l"/>
                <a:tab pos="920750" algn="l"/>
              </a:tabLst>
            </a:pPr>
            <a:r>
              <a:rPr lang="en-US" dirty="0">
                <a:solidFill>
                  <a:srgbClr val="202020"/>
                </a:solidFill>
                <a:latin typeface="+mj-lt"/>
                <a:cs typeface="Calibri"/>
              </a:rPr>
              <a:t>Decimal to BCD Encoder</a:t>
            </a:r>
            <a:endParaRPr lang="en-US" spc="-25" dirty="0">
              <a:solidFill>
                <a:srgbClr val="202020"/>
              </a:solidFill>
              <a:latin typeface="+mj-lt"/>
              <a:cs typeface="Calibri"/>
            </a:endParaRPr>
          </a:p>
          <a:p>
            <a:pPr marL="462281" algn="just">
              <a:lnSpc>
                <a:spcPct val="100000"/>
              </a:lnSpc>
              <a:spcBef>
                <a:spcPts val="500"/>
              </a:spcBef>
              <a:buClr>
                <a:srgbClr val="B74641"/>
              </a:buClr>
              <a:tabLst>
                <a:tab pos="920115" algn="l"/>
                <a:tab pos="920750" algn="l"/>
              </a:tabLst>
            </a:pPr>
            <a:endParaRPr lang="en-US" dirty="0">
              <a:latin typeface="+mj-lt"/>
              <a:cs typeface="Calibri"/>
            </a:endParaRPr>
          </a:p>
          <a:p>
            <a:pPr marL="462281" algn="just">
              <a:lnSpc>
                <a:spcPct val="100000"/>
              </a:lnSpc>
              <a:spcBef>
                <a:spcPts val="500"/>
              </a:spcBef>
              <a:buClr>
                <a:srgbClr val="B74641"/>
              </a:buClr>
              <a:tabLst>
                <a:tab pos="920115" algn="l"/>
                <a:tab pos="920750" algn="l"/>
              </a:tabLst>
            </a:pPr>
            <a:r>
              <a:rPr lang="en-US" dirty="0">
                <a:latin typeface="+mj-lt"/>
                <a:cs typeface="Calibri"/>
              </a:rPr>
              <a:t>Encoders are widely used in communication systems for data transmission and reception protocols, as well as in digital electronics for memory systems and address encoding. They find applications in diverse fields, including multimedia, industrial automation, robotics, medical imaging, automotive systems, aviation, and defense.</a:t>
            </a:r>
          </a:p>
        </p:txBody>
      </p:sp>
      <p:pic>
        <p:nvPicPr>
          <p:cNvPr id="5" name="Picture 4" descr="A diagram of a circuit&#10;&#10;Description automatically generated">
            <a:extLst>
              <a:ext uri="{FF2B5EF4-FFF2-40B4-BE49-F238E27FC236}">
                <a16:creationId xmlns:a16="http://schemas.microsoft.com/office/drawing/2014/main" id="{A5D405EB-C5F5-A618-948F-E7227A438379}"/>
              </a:ext>
            </a:extLst>
          </p:cNvPr>
          <p:cNvPicPr>
            <a:picLocks noChangeAspect="1"/>
          </p:cNvPicPr>
          <p:nvPr/>
        </p:nvPicPr>
        <p:blipFill>
          <a:blip r:embed="rId2"/>
          <a:stretch>
            <a:fillRect/>
          </a:stretch>
        </p:blipFill>
        <p:spPr>
          <a:xfrm>
            <a:off x="5875972" y="1102042"/>
            <a:ext cx="3000375" cy="3152775"/>
          </a:xfrm>
          <a:prstGeom prst="rect">
            <a:avLst/>
          </a:prstGeom>
        </p:spPr>
      </p:pic>
    </p:spTree>
    <p:extLst>
      <p:ext uri="{BB962C8B-B14F-4D97-AF65-F5344CB8AC3E}">
        <p14:creationId xmlns:p14="http://schemas.microsoft.com/office/powerpoint/2010/main" val="2119288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4"/>
        <p:cNvGrpSpPr/>
        <p:nvPr/>
      </p:nvGrpSpPr>
      <p:grpSpPr>
        <a:xfrm>
          <a:off x="0" y="0"/>
          <a:ext cx="0" cy="0"/>
          <a:chOff x="0" y="0"/>
          <a:chExt cx="0" cy="0"/>
        </a:xfrm>
      </p:grpSpPr>
      <p:pic>
        <p:nvPicPr>
          <p:cNvPr id="7" name="Picture 6" descr="A diagram of a program code&#10;&#10;Description automatically generated with medium confidence">
            <a:extLst>
              <a:ext uri="{FF2B5EF4-FFF2-40B4-BE49-F238E27FC236}">
                <a16:creationId xmlns:a16="http://schemas.microsoft.com/office/drawing/2014/main" id="{981ABD4E-A734-CC10-281E-80F8B72DBCE5}"/>
              </a:ext>
            </a:extLst>
          </p:cNvPr>
          <p:cNvPicPr>
            <a:picLocks noChangeAspect="1"/>
          </p:cNvPicPr>
          <p:nvPr/>
        </p:nvPicPr>
        <p:blipFill>
          <a:blip r:embed="rId3"/>
          <a:stretch>
            <a:fillRect/>
          </a:stretch>
        </p:blipFill>
        <p:spPr>
          <a:xfrm>
            <a:off x="189548" y="2010394"/>
            <a:ext cx="4518659" cy="2195813"/>
          </a:xfrm>
          <a:prstGeom prst="rect">
            <a:avLst/>
          </a:prstGeom>
        </p:spPr>
      </p:pic>
      <p:sp>
        <p:nvSpPr>
          <p:cNvPr id="3875" name="Google Shape;3875;p82"/>
          <p:cNvSpPr txBox="1">
            <a:spLocks noGrp="1"/>
          </p:cNvSpPr>
          <p:nvPr>
            <p:ph type="title"/>
          </p:nvPr>
        </p:nvSpPr>
        <p:spPr>
          <a:xfrm>
            <a:off x="1927986" y="138306"/>
            <a:ext cx="4242371" cy="15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 of 2to4 </a:t>
            </a:r>
            <a:r>
              <a:rPr lang="en" dirty="0">
                <a:solidFill>
                  <a:schemeClr val="bg2"/>
                </a:solidFill>
              </a:rPr>
              <a:t>ENCODER</a:t>
            </a:r>
            <a:br>
              <a:rPr lang="en" dirty="0"/>
            </a:br>
            <a:endParaRPr dirty="0">
              <a:solidFill>
                <a:schemeClr val="dk2"/>
              </a:solidFill>
            </a:endParaRPr>
          </a:p>
        </p:txBody>
      </p:sp>
      <p:sp>
        <p:nvSpPr>
          <p:cNvPr id="3876" name="Google Shape;3876;p82"/>
          <p:cNvSpPr txBox="1">
            <a:spLocks noGrp="1"/>
          </p:cNvSpPr>
          <p:nvPr>
            <p:ph type="title" idx="2"/>
          </p:nvPr>
        </p:nvSpPr>
        <p:spPr>
          <a:xfrm>
            <a:off x="178474" y="128162"/>
            <a:ext cx="1471500" cy="14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85" name="Google Shape;1408;p55"/>
          <p:cNvSpPr/>
          <p:nvPr/>
        </p:nvSpPr>
        <p:spPr>
          <a:xfrm>
            <a:off x="2203080" y="2850195"/>
            <a:ext cx="443292" cy="445313"/>
          </a:xfrm>
          <a:custGeom>
            <a:avLst/>
            <a:gdLst/>
            <a:ahLst/>
            <a:cxnLst/>
            <a:rect l="l" t="t" r="r" b="b"/>
            <a:pathLst>
              <a:path w="10527" h="10575" extrusionOk="0">
                <a:moveTo>
                  <a:pt x="5264" y="977"/>
                </a:moveTo>
                <a:lnTo>
                  <a:pt x="5859" y="1715"/>
                </a:lnTo>
                <a:lnTo>
                  <a:pt x="5573" y="1715"/>
                </a:lnTo>
                <a:lnTo>
                  <a:pt x="5573" y="6312"/>
                </a:lnTo>
                <a:lnTo>
                  <a:pt x="6073" y="5859"/>
                </a:lnTo>
                <a:cubicBezTo>
                  <a:pt x="6716" y="5288"/>
                  <a:pt x="7502" y="4978"/>
                  <a:pt x="8336" y="4978"/>
                </a:cubicBezTo>
                <a:lnTo>
                  <a:pt x="8645" y="4978"/>
                </a:lnTo>
                <a:lnTo>
                  <a:pt x="8645" y="4668"/>
                </a:lnTo>
                <a:lnTo>
                  <a:pt x="9479" y="5288"/>
                </a:lnTo>
                <a:lnTo>
                  <a:pt x="8645" y="5907"/>
                </a:lnTo>
                <a:lnTo>
                  <a:pt x="8645" y="5621"/>
                </a:lnTo>
                <a:lnTo>
                  <a:pt x="8359" y="5621"/>
                </a:lnTo>
                <a:cubicBezTo>
                  <a:pt x="6812" y="5621"/>
                  <a:pt x="5573" y="6859"/>
                  <a:pt x="5573" y="8407"/>
                </a:cubicBezTo>
                <a:lnTo>
                  <a:pt x="5573" y="9931"/>
                </a:lnTo>
                <a:lnTo>
                  <a:pt x="4954" y="9931"/>
                </a:lnTo>
                <a:lnTo>
                  <a:pt x="4954" y="8407"/>
                </a:lnTo>
                <a:cubicBezTo>
                  <a:pt x="4954" y="6859"/>
                  <a:pt x="3716" y="5621"/>
                  <a:pt x="2168" y="5621"/>
                </a:cubicBezTo>
                <a:lnTo>
                  <a:pt x="1882" y="5621"/>
                </a:lnTo>
                <a:lnTo>
                  <a:pt x="1882" y="5931"/>
                </a:lnTo>
                <a:lnTo>
                  <a:pt x="1025" y="5311"/>
                </a:lnTo>
                <a:lnTo>
                  <a:pt x="1882" y="4668"/>
                </a:lnTo>
                <a:lnTo>
                  <a:pt x="1882" y="4978"/>
                </a:lnTo>
                <a:lnTo>
                  <a:pt x="2168" y="4978"/>
                </a:lnTo>
                <a:cubicBezTo>
                  <a:pt x="3001" y="4978"/>
                  <a:pt x="3811" y="5288"/>
                  <a:pt x="4454" y="5859"/>
                </a:cubicBezTo>
                <a:lnTo>
                  <a:pt x="4954" y="6312"/>
                </a:lnTo>
                <a:lnTo>
                  <a:pt x="4954" y="1715"/>
                </a:lnTo>
                <a:lnTo>
                  <a:pt x="4668" y="1715"/>
                </a:lnTo>
                <a:lnTo>
                  <a:pt x="5264" y="977"/>
                </a:lnTo>
                <a:close/>
                <a:moveTo>
                  <a:pt x="5264" y="1"/>
                </a:moveTo>
                <a:lnTo>
                  <a:pt x="3406" y="2358"/>
                </a:lnTo>
                <a:lnTo>
                  <a:pt x="4335" y="2358"/>
                </a:lnTo>
                <a:lnTo>
                  <a:pt x="4335" y="5026"/>
                </a:lnTo>
                <a:cubicBezTo>
                  <a:pt x="3763" y="4668"/>
                  <a:pt x="3144" y="4454"/>
                  <a:pt x="2477" y="4383"/>
                </a:cubicBezTo>
                <a:lnTo>
                  <a:pt x="2477" y="3454"/>
                </a:lnTo>
                <a:lnTo>
                  <a:pt x="1" y="5311"/>
                </a:lnTo>
                <a:lnTo>
                  <a:pt x="2477" y="7169"/>
                </a:lnTo>
                <a:lnTo>
                  <a:pt x="2477" y="6264"/>
                </a:lnTo>
                <a:cubicBezTo>
                  <a:pt x="3525" y="6407"/>
                  <a:pt x="4335" y="7312"/>
                  <a:pt x="4335" y="8407"/>
                </a:cubicBezTo>
                <a:lnTo>
                  <a:pt x="4335" y="10574"/>
                </a:lnTo>
                <a:lnTo>
                  <a:pt x="6192" y="10574"/>
                </a:lnTo>
                <a:lnTo>
                  <a:pt x="6192" y="8407"/>
                </a:lnTo>
                <a:cubicBezTo>
                  <a:pt x="6192" y="7312"/>
                  <a:pt x="7002" y="6407"/>
                  <a:pt x="8050" y="6264"/>
                </a:cubicBezTo>
                <a:lnTo>
                  <a:pt x="8050" y="7169"/>
                </a:lnTo>
                <a:lnTo>
                  <a:pt x="10527" y="5311"/>
                </a:lnTo>
                <a:lnTo>
                  <a:pt x="8050" y="3454"/>
                </a:lnTo>
                <a:lnTo>
                  <a:pt x="8050" y="4383"/>
                </a:lnTo>
                <a:cubicBezTo>
                  <a:pt x="7383" y="4454"/>
                  <a:pt x="6740" y="4668"/>
                  <a:pt x="6192" y="5026"/>
                </a:cubicBezTo>
                <a:lnTo>
                  <a:pt x="6192" y="2358"/>
                </a:lnTo>
                <a:lnTo>
                  <a:pt x="7145" y="2358"/>
                </a:lnTo>
                <a:lnTo>
                  <a:pt x="5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1409;p55"/>
          <p:cNvGrpSpPr/>
          <p:nvPr/>
        </p:nvGrpSpPr>
        <p:grpSpPr>
          <a:xfrm>
            <a:off x="5451545" y="2867993"/>
            <a:ext cx="408826" cy="409715"/>
            <a:chOff x="2363920" y="3191964"/>
            <a:chExt cx="371896" cy="372705"/>
          </a:xfrm>
        </p:grpSpPr>
        <p:sp>
          <p:nvSpPr>
            <p:cNvPr id="87" name="Google Shape;1410;p55"/>
            <p:cNvSpPr/>
            <p:nvPr/>
          </p:nvSpPr>
          <p:spPr>
            <a:xfrm>
              <a:off x="2407492" y="3344380"/>
              <a:ext cx="174220" cy="22648"/>
            </a:xfrm>
            <a:custGeom>
              <a:avLst/>
              <a:gdLst/>
              <a:ahLst/>
              <a:cxnLst/>
              <a:rect l="l" t="t" r="r" b="b"/>
              <a:pathLst>
                <a:path w="4954" h="644" extrusionOk="0">
                  <a:moveTo>
                    <a:pt x="0" y="1"/>
                  </a:moveTo>
                  <a:lnTo>
                    <a:pt x="0" y="644"/>
                  </a:lnTo>
                  <a:lnTo>
                    <a:pt x="4954" y="644"/>
                  </a:lnTo>
                  <a:lnTo>
                    <a:pt x="49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1;p55"/>
            <p:cNvSpPr/>
            <p:nvPr/>
          </p:nvSpPr>
          <p:spPr>
            <a:xfrm>
              <a:off x="2407492" y="3387917"/>
              <a:ext cx="174220" cy="22648"/>
            </a:xfrm>
            <a:custGeom>
              <a:avLst/>
              <a:gdLst/>
              <a:ahLst/>
              <a:cxnLst/>
              <a:rect l="l" t="t" r="r" b="b"/>
              <a:pathLst>
                <a:path w="4954" h="644" extrusionOk="0">
                  <a:moveTo>
                    <a:pt x="0" y="1"/>
                  </a:moveTo>
                  <a:lnTo>
                    <a:pt x="0" y="644"/>
                  </a:lnTo>
                  <a:lnTo>
                    <a:pt x="4954" y="644"/>
                  </a:lnTo>
                  <a:lnTo>
                    <a:pt x="49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2;p55"/>
            <p:cNvSpPr/>
            <p:nvPr/>
          </p:nvSpPr>
          <p:spPr>
            <a:xfrm>
              <a:off x="2407492" y="3431490"/>
              <a:ext cx="174220" cy="22648"/>
            </a:xfrm>
            <a:custGeom>
              <a:avLst/>
              <a:gdLst/>
              <a:ahLst/>
              <a:cxnLst/>
              <a:rect l="l" t="t" r="r" b="b"/>
              <a:pathLst>
                <a:path w="4954" h="644" extrusionOk="0">
                  <a:moveTo>
                    <a:pt x="0" y="0"/>
                  </a:moveTo>
                  <a:lnTo>
                    <a:pt x="0" y="643"/>
                  </a:lnTo>
                  <a:lnTo>
                    <a:pt x="4954" y="643"/>
                  </a:lnTo>
                  <a:lnTo>
                    <a:pt x="4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3;p55"/>
            <p:cNvSpPr/>
            <p:nvPr/>
          </p:nvSpPr>
          <p:spPr>
            <a:xfrm>
              <a:off x="2515527" y="3497640"/>
              <a:ext cx="66185" cy="22648"/>
            </a:xfrm>
            <a:custGeom>
              <a:avLst/>
              <a:gdLst/>
              <a:ahLst/>
              <a:cxnLst/>
              <a:rect l="l" t="t" r="r" b="b"/>
              <a:pathLst>
                <a:path w="1882" h="644" extrusionOk="0">
                  <a:moveTo>
                    <a:pt x="0" y="1"/>
                  </a:moveTo>
                  <a:lnTo>
                    <a:pt x="0" y="644"/>
                  </a:lnTo>
                  <a:lnTo>
                    <a:pt x="1882" y="644"/>
                  </a:lnTo>
                  <a:lnTo>
                    <a:pt x="18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4;p55"/>
            <p:cNvSpPr/>
            <p:nvPr/>
          </p:nvSpPr>
          <p:spPr>
            <a:xfrm>
              <a:off x="2429261" y="3300843"/>
              <a:ext cx="131526" cy="22648"/>
            </a:xfrm>
            <a:custGeom>
              <a:avLst/>
              <a:gdLst/>
              <a:ahLst/>
              <a:cxnLst/>
              <a:rect l="l" t="t" r="r" b="b"/>
              <a:pathLst>
                <a:path w="3740" h="644" extrusionOk="0">
                  <a:moveTo>
                    <a:pt x="0" y="0"/>
                  </a:moveTo>
                  <a:lnTo>
                    <a:pt x="0" y="643"/>
                  </a:lnTo>
                  <a:lnTo>
                    <a:pt x="3739" y="643"/>
                  </a:lnTo>
                  <a:lnTo>
                    <a:pt x="3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15;p55"/>
            <p:cNvSpPr/>
            <p:nvPr/>
          </p:nvSpPr>
          <p:spPr>
            <a:xfrm>
              <a:off x="2363920" y="3191964"/>
              <a:ext cx="261330" cy="372705"/>
            </a:xfrm>
            <a:custGeom>
              <a:avLst/>
              <a:gdLst/>
              <a:ahLst/>
              <a:cxnLst/>
              <a:rect l="l" t="t" r="r" b="b"/>
              <a:pathLst>
                <a:path w="7431" h="10598" extrusionOk="0">
                  <a:moveTo>
                    <a:pt x="4597" y="643"/>
                  </a:moveTo>
                  <a:lnTo>
                    <a:pt x="2478" y="1167"/>
                  </a:lnTo>
                  <a:cubicBezTo>
                    <a:pt x="2454" y="977"/>
                    <a:pt x="2406" y="810"/>
                    <a:pt x="2311" y="643"/>
                  </a:cubicBezTo>
                  <a:close/>
                  <a:moveTo>
                    <a:pt x="1233" y="642"/>
                  </a:moveTo>
                  <a:cubicBezTo>
                    <a:pt x="1572" y="642"/>
                    <a:pt x="1858" y="919"/>
                    <a:pt x="1858" y="1263"/>
                  </a:cubicBezTo>
                  <a:lnTo>
                    <a:pt x="1858" y="1977"/>
                  </a:lnTo>
                  <a:lnTo>
                    <a:pt x="6836" y="739"/>
                  </a:lnTo>
                  <a:lnTo>
                    <a:pt x="6836" y="9979"/>
                  </a:lnTo>
                  <a:lnTo>
                    <a:pt x="620" y="9979"/>
                  </a:lnTo>
                  <a:lnTo>
                    <a:pt x="620" y="1286"/>
                  </a:lnTo>
                  <a:cubicBezTo>
                    <a:pt x="620" y="953"/>
                    <a:pt x="858" y="667"/>
                    <a:pt x="1192" y="643"/>
                  </a:cubicBezTo>
                  <a:cubicBezTo>
                    <a:pt x="1205" y="642"/>
                    <a:pt x="1219" y="642"/>
                    <a:pt x="1233" y="642"/>
                  </a:cubicBezTo>
                  <a:close/>
                  <a:moveTo>
                    <a:pt x="1239" y="0"/>
                  </a:moveTo>
                  <a:cubicBezTo>
                    <a:pt x="549" y="0"/>
                    <a:pt x="1" y="572"/>
                    <a:pt x="1" y="1263"/>
                  </a:cubicBezTo>
                  <a:lnTo>
                    <a:pt x="1" y="10598"/>
                  </a:lnTo>
                  <a:lnTo>
                    <a:pt x="7431" y="10598"/>
                  </a:lnTo>
                  <a:lnTo>
                    <a:pt x="74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16;p55"/>
            <p:cNvSpPr/>
            <p:nvPr/>
          </p:nvSpPr>
          <p:spPr>
            <a:xfrm>
              <a:off x="2648671" y="3214577"/>
              <a:ext cx="87145" cy="327480"/>
            </a:xfrm>
            <a:custGeom>
              <a:avLst/>
              <a:gdLst/>
              <a:ahLst/>
              <a:cxnLst/>
              <a:rect l="l" t="t" r="r" b="b"/>
              <a:pathLst>
                <a:path w="2478" h="9312" extrusionOk="0">
                  <a:moveTo>
                    <a:pt x="1263" y="1239"/>
                  </a:moveTo>
                  <a:lnTo>
                    <a:pt x="1263" y="1882"/>
                  </a:lnTo>
                  <a:lnTo>
                    <a:pt x="644" y="1882"/>
                  </a:lnTo>
                  <a:lnTo>
                    <a:pt x="644" y="1239"/>
                  </a:lnTo>
                  <a:close/>
                  <a:moveTo>
                    <a:pt x="1263" y="2477"/>
                  </a:moveTo>
                  <a:lnTo>
                    <a:pt x="1263" y="5597"/>
                  </a:lnTo>
                  <a:lnTo>
                    <a:pt x="644" y="5597"/>
                  </a:lnTo>
                  <a:lnTo>
                    <a:pt x="644" y="2477"/>
                  </a:lnTo>
                  <a:close/>
                  <a:moveTo>
                    <a:pt x="1263" y="6192"/>
                  </a:moveTo>
                  <a:lnTo>
                    <a:pt x="1263" y="7621"/>
                  </a:lnTo>
                  <a:lnTo>
                    <a:pt x="953" y="7931"/>
                  </a:lnTo>
                  <a:lnTo>
                    <a:pt x="644" y="7621"/>
                  </a:lnTo>
                  <a:lnTo>
                    <a:pt x="644" y="6192"/>
                  </a:lnTo>
                  <a:close/>
                  <a:moveTo>
                    <a:pt x="644" y="0"/>
                  </a:moveTo>
                  <a:lnTo>
                    <a:pt x="644" y="643"/>
                  </a:lnTo>
                  <a:lnTo>
                    <a:pt x="1" y="643"/>
                  </a:lnTo>
                  <a:lnTo>
                    <a:pt x="1" y="7883"/>
                  </a:lnTo>
                  <a:lnTo>
                    <a:pt x="644" y="8526"/>
                  </a:lnTo>
                  <a:lnTo>
                    <a:pt x="644" y="9312"/>
                  </a:lnTo>
                  <a:lnTo>
                    <a:pt x="1263" y="9312"/>
                  </a:lnTo>
                  <a:lnTo>
                    <a:pt x="1263" y="8526"/>
                  </a:lnTo>
                  <a:lnTo>
                    <a:pt x="1906" y="7883"/>
                  </a:lnTo>
                  <a:lnTo>
                    <a:pt x="1906" y="2477"/>
                  </a:lnTo>
                  <a:lnTo>
                    <a:pt x="2477" y="2477"/>
                  </a:lnTo>
                  <a:lnTo>
                    <a:pt x="2477" y="1858"/>
                  </a:lnTo>
                  <a:lnTo>
                    <a:pt x="1882" y="1858"/>
                  </a:lnTo>
                  <a:lnTo>
                    <a:pt x="1882" y="643"/>
                  </a:lnTo>
                  <a:lnTo>
                    <a:pt x="1263" y="643"/>
                  </a:lnTo>
                  <a:lnTo>
                    <a:pt x="12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 name="Google Shape;5213;p90">
            <a:extLst>
              <a:ext uri="{FF2B5EF4-FFF2-40B4-BE49-F238E27FC236}">
                <a16:creationId xmlns:a16="http://schemas.microsoft.com/office/drawing/2014/main" id="{6C3A5681-0A7F-9A79-D3C5-7EB70B7C0638}"/>
              </a:ext>
            </a:extLst>
          </p:cNvPr>
          <p:cNvCxnSpPr>
            <a:cxnSpLocks/>
          </p:cNvCxnSpPr>
          <p:nvPr/>
        </p:nvCxnSpPr>
        <p:spPr>
          <a:xfrm>
            <a:off x="4952200" y="1006300"/>
            <a:ext cx="0" cy="3446772"/>
          </a:xfrm>
          <a:prstGeom prst="straightConnector1">
            <a:avLst/>
          </a:prstGeom>
          <a:noFill/>
          <a:ln w="38100" cap="flat" cmpd="sng">
            <a:solidFill>
              <a:schemeClr val="dk1"/>
            </a:solidFill>
            <a:prstDash val="solid"/>
            <a:round/>
            <a:headEnd type="none" w="med" len="med"/>
            <a:tailEnd type="none" w="med" len="med"/>
          </a:ln>
        </p:spPr>
      </p:cxnSp>
      <p:pic>
        <p:nvPicPr>
          <p:cNvPr id="3" name="Picture 2" descr="A diagram of a circuit&#10;&#10;Description automatically generated">
            <a:extLst>
              <a:ext uri="{FF2B5EF4-FFF2-40B4-BE49-F238E27FC236}">
                <a16:creationId xmlns:a16="http://schemas.microsoft.com/office/drawing/2014/main" id="{49577401-D5F5-1DE4-9C2B-1D4721934D4E}"/>
              </a:ext>
            </a:extLst>
          </p:cNvPr>
          <p:cNvPicPr>
            <a:picLocks noChangeAspect="1"/>
          </p:cNvPicPr>
          <p:nvPr/>
        </p:nvPicPr>
        <p:blipFill>
          <a:blip r:embed="rId4"/>
          <a:stretch>
            <a:fillRect/>
          </a:stretch>
        </p:blipFill>
        <p:spPr>
          <a:xfrm>
            <a:off x="5436751" y="785372"/>
            <a:ext cx="3592949" cy="3618170"/>
          </a:xfrm>
          <a:prstGeom prst="rect">
            <a:avLst/>
          </a:prstGeom>
        </p:spPr>
      </p:pic>
    </p:spTree>
    <p:extLst>
      <p:ext uri="{BB962C8B-B14F-4D97-AF65-F5344CB8AC3E}">
        <p14:creationId xmlns:p14="http://schemas.microsoft.com/office/powerpoint/2010/main" val="1179721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2DCB-3913-FC57-4A40-3C730BFB3592}"/>
              </a:ext>
            </a:extLst>
          </p:cNvPr>
          <p:cNvSpPr>
            <a:spLocks noGrp="1"/>
          </p:cNvSpPr>
          <p:nvPr>
            <p:ph type="title"/>
          </p:nvPr>
        </p:nvSpPr>
        <p:spPr>
          <a:xfrm>
            <a:off x="2045135" y="73625"/>
            <a:ext cx="5372312" cy="1588800"/>
          </a:xfrm>
        </p:spPr>
        <p:txBody>
          <a:bodyPr/>
          <a:lstStyle/>
          <a:p>
            <a:r>
              <a:rPr lang="en-US" sz="3200" dirty="0">
                <a:latin typeface="Antonio" panose="020B0604020202020204" charset="0"/>
              </a:rPr>
              <a:t>En</a:t>
            </a:r>
            <a:r>
              <a:rPr lang="en-US" sz="3200" b="1" i="0" dirty="0">
                <a:effectLst/>
                <a:latin typeface="Antonio" panose="020B0604020202020204" charset="0"/>
              </a:rPr>
              <a:t>coder Applications in </a:t>
            </a:r>
            <a:br>
              <a:rPr lang="en-US" sz="3200" b="1" i="0" dirty="0">
                <a:effectLst/>
                <a:latin typeface="Antonio" panose="020B0604020202020204" charset="0"/>
              </a:rPr>
            </a:br>
            <a:r>
              <a:rPr lang="en-US" sz="3200" b="1" i="0" dirty="0">
                <a:solidFill>
                  <a:schemeClr val="bg2"/>
                </a:solidFill>
                <a:effectLst/>
                <a:latin typeface="Antonio" panose="020B0604020202020204" charset="0"/>
              </a:rPr>
              <a:t>Communication Systems </a:t>
            </a:r>
            <a:r>
              <a:rPr lang="en-US" sz="3200" b="1" i="0" dirty="0">
                <a:effectLst/>
                <a:latin typeface="Antonio" panose="020B0604020202020204" charset="0"/>
              </a:rPr>
              <a:t>and</a:t>
            </a:r>
            <a:br>
              <a:rPr lang="en-US" sz="3200" b="1" i="0" dirty="0">
                <a:effectLst/>
                <a:latin typeface="Antonio" panose="020B0604020202020204" charset="0"/>
              </a:rPr>
            </a:br>
            <a:r>
              <a:rPr lang="en-US" sz="3200" b="1" i="0" dirty="0">
                <a:solidFill>
                  <a:schemeClr val="bg2"/>
                </a:solidFill>
                <a:effectLst/>
                <a:latin typeface="Antonio" panose="020B0604020202020204" charset="0"/>
              </a:rPr>
              <a:t>Digital Electronics</a:t>
            </a:r>
            <a:endParaRPr lang="en-US" sz="3200" dirty="0">
              <a:solidFill>
                <a:schemeClr val="bg2"/>
              </a:solidFill>
              <a:latin typeface="Antonio" panose="020B0604020202020204" charset="0"/>
            </a:endParaRPr>
          </a:p>
        </p:txBody>
      </p:sp>
      <p:sp>
        <p:nvSpPr>
          <p:cNvPr id="3" name="Title 2">
            <a:extLst>
              <a:ext uri="{FF2B5EF4-FFF2-40B4-BE49-F238E27FC236}">
                <a16:creationId xmlns:a16="http://schemas.microsoft.com/office/drawing/2014/main" id="{A37B7B74-A2D0-CA4D-A425-B2E7379EF932}"/>
              </a:ext>
            </a:extLst>
          </p:cNvPr>
          <p:cNvSpPr>
            <a:spLocks noGrp="1"/>
          </p:cNvSpPr>
          <p:nvPr>
            <p:ph type="title" idx="2"/>
          </p:nvPr>
        </p:nvSpPr>
        <p:spPr>
          <a:xfrm>
            <a:off x="390755" y="132275"/>
            <a:ext cx="1471500" cy="1471500"/>
          </a:xfrm>
        </p:spPr>
        <p:txBody>
          <a:bodyPr/>
          <a:lstStyle/>
          <a:p>
            <a:r>
              <a:rPr lang="en-US" dirty="0"/>
              <a:t>11</a:t>
            </a:r>
          </a:p>
        </p:txBody>
      </p:sp>
      <p:sp>
        <p:nvSpPr>
          <p:cNvPr id="5" name="TextBox 4">
            <a:extLst>
              <a:ext uri="{FF2B5EF4-FFF2-40B4-BE49-F238E27FC236}">
                <a16:creationId xmlns:a16="http://schemas.microsoft.com/office/drawing/2014/main" id="{00634E96-1CA8-E393-5CF6-C07B443D2B13}"/>
              </a:ext>
            </a:extLst>
          </p:cNvPr>
          <p:cNvSpPr txBox="1"/>
          <p:nvPr/>
        </p:nvSpPr>
        <p:spPr>
          <a:xfrm>
            <a:off x="57610" y="1662425"/>
            <a:ext cx="8827310" cy="3323987"/>
          </a:xfrm>
          <a:prstGeom prst="rect">
            <a:avLst/>
          </a:prstGeom>
          <a:noFill/>
        </p:spPr>
        <p:txBody>
          <a:bodyPr wrap="square" rtlCol="0">
            <a:spAutoFit/>
          </a:bodyPr>
          <a:lstStyle/>
          <a:p>
            <a:pPr algn="just"/>
            <a:r>
              <a:rPr lang="en-US" dirty="0"/>
              <a:t>Encoders serve as foundational components in both communication systems and digital electronics, playing diverse roles in facilitating seamless information flow and processing.</a:t>
            </a:r>
          </a:p>
          <a:p>
            <a:pPr algn="just"/>
            <a:endParaRPr lang="en-US" dirty="0"/>
          </a:p>
          <a:p>
            <a:pPr algn="just"/>
            <a:r>
              <a:rPr lang="en-US" dirty="0"/>
              <a:t>Communication Systems:</a:t>
            </a:r>
          </a:p>
          <a:p>
            <a:pPr algn="just"/>
            <a:r>
              <a:rPr lang="en-US" dirty="0"/>
              <a:t>In communication systems, encoders are instrumental in data transmission protocols. They convert data into suitable formats for transmission, ensuring compatibility between sender and receiver systems. Additionally, encoders contribute to the reliability of communication by employing error detection and correction mechanisms, enhancing the integrity of transmitted information. This dual role makes encoders indispensable for maintaining efficient and error-free communication networks.</a:t>
            </a:r>
          </a:p>
          <a:p>
            <a:pPr algn="just"/>
            <a:endParaRPr lang="en-US" dirty="0"/>
          </a:p>
          <a:p>
            <a:pPr algn="just"/>
            <a:r>
              <a:rPr lang="en-US" dirty="0"/>
              <a:t>Conclusion:</a:t>
            </a:r>
          </a:p>
          <a:p>
            <a:pPr algn="just"/>
            <a:r>
              <a:rPr lang="en-US" dirty="0"/>
              <a:t>From enabling smooth communication to enhancing digital electronic processes, encoders play a dual role in shaping the landscape of information processing. Their applications in both communication systems and digital electronics underscore their versatility and importance in modern technology.</a:t>
            </a:r>
          </a:p>
          <a:p>
            <a:pPr algn="just"/>
            <a:endParaRPr lang="en-US" dirty="0"/>
          </a:p>
        </p:txBody>
      </p:sp>
    </p:spTree>
    <p:extLst>
      <p:ext uri="{BB962C8B-B14F-4D97-AF65-F5344CB8AC3E}">
        <p14:creationId xmlns:p14="http://schemas.microsoft.com/office/powerpoint/2010/main" val="254922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1A06-3B55-3950-A476-D56B37649C9F}"/>
              </a:ext>
            </a:extLst>
          </p:cNvPr>
          <p:cNvSpPr>
            <a:spLocks noGrp="1"/>
          </p:cNvSpPr>
          <p:nvPr>
            <p:ph type="title"/>
          </p:nvPr>
        </p:nvSpPr>
        <p:spPr>
          <a:xfrm>
            <a:off x="1721562" y="195475"/>
            <a:ext cx="6127037" cy="1588800"/>
          </a:xfrm>
        </p:spPr>
        <p:txBody>
          <a:bodyPr/>
          <a:lstStyle/>
          <a:p>
            <a:r>
              <a:rPr lang="en-US" dirty="0"/>
              <a:t>Encoder Applications</a:t>
            </a:r>
            <a:br>
              <a:rPr lang="en-US" dirty="0"/>
            </a:br>
            <a:r>
              <a:rPr lang="en-US" dirty="0"/>
              <a:t>contd.</a:t>
            </a:r>
          </a:p>
        </p:txBody>
      </p:sp>
      <p:sp>
        <p:nvSpPr>
          <p:cNvPr id="3" name="Title 2">
            <a:extLst>
              <a:ext uri="{FF2B5EF4-FFF2-40B4-BE49-F238E27FC236}">
                <a16:creationId xmlns:a16="http://schemas.microsoft.com/office/drawing/2014/main" id="{8A0B558D-7132-2145-7C41-F8BA24C04F11}"/>
              </a:ext>
            </a:extLst>
          </p:cNvPr>
          <p:cNvSpPr>
            <a:spLocks noGrp="1"/>
          </p:cNvSpPr>
          <p:nvPr>
            <p:ph type="title" idx="2"/>
          </p:nvPr>
        </p:nvSpPr>
        <p:spPr>
          <a:xfrm>
            <a:off x="141200" y="195475"/>
            <a:ext cx="1471500" cy="1471500"/>
          </a:xfrm>
        </p:spPr>
        <p:txBody>
          <a:bodyPr/>
          <a:lstStyle/>
          <a:p>
            <a:r>
              <a:rPr lang="en-US" dirty="0"/>
              <a:t>12</a:t>
            </a:r>
          </a:p>
        </p:txBody>
      </p:sp>
      <p:sp>
        <p:nvSpPr>
          <p:cNvPr id="6" name="TextBox 5">
            <a:extLst>
              <a:ext uri="{FF2B5EF4-FFF2-40B4-BE49-F238E27FC236}">
                <a16:creationId xmlns:a16="http://schemas.microsoft.com/office/drawing/2014/main" id="{8AFB8713-BFA0-C00D-1D8C-125D72F61871}"/>
              </a:ext>
            </a:extLst>
          </p:cNvPr>
          <p:cNvSpPr txBox="1"/>
          <p:nvPr/>
        </p:nvSpPr>
        <p:spPr>
          <a:xfrm>
            <a:off x="141200" y="1874520"/>
            <a:ext cx="4674640" cy="2893100"/>
          </a:xfrm>
          <a:prstGeom prst="rect">
            <a:avLst/>
          </a:prstGeom>
          <a:noFill/>
        </p:spPr>
        <p:txBody>
          <a:bodyPr wrap="square" rtlCol="0">
            <a:spAutoFit/>
          </a:bodyPr>
          <a:lstStyle/>
          <a:p>
            <a:pPr algn="just"/>
            <a:r>
              <a:rPr lang="en-US" dirty="0"/>
              <a:t>Expanding the scope of encoder applications, they prove instrumental in multimedia technologies, revolutionizing the way we interact with various forms of digital content.</a:t>
            </a:r>
          </a:p>
          <a:p>
            <a:pPr algn="just"/>
            <a:endParaRPr lang="en-US" dirty="0"/>
          </a:p>
          <a:p>
            <a:pPr algn="just"/>
            <a:r>
              <a:rPr lang="en-US" dirty="0"/>
              <a:t>Multimedia Applications:</a:t>
            </a:r>
          </a:p>
          <a:p>
            <a:pPr algn="just"/>
            <a:r>
              <a:rPr lang="en-US" dirty="0"/>
              <a:t>In multimedia, encoders contribute to image and video compression techniques, optimizing storage and transmission. Moreover, they play a crucial role in audio encoding, ensuring efficient storage and high-quality playback. The widespread use of encoders in multimedia technologies enhances the overall user experience, making them indispensable in the creation and consumption of digital content.</a:t>
            </a:r>
          </a:p>
        </p:txBody>
      </p:sp>
      <p:pic>
        <p:nvPicPr>
          <p:cNvPr id="5" name="Picture 4" descr="A computer with various icons&#10;&#10;Description automatically generated">
            <a:extLst>
              <a:ext uri="{FF2B5EF4-FFF2-40B4-BE49-F238E27FC236}">
                <a16:creationId xmlns:a16="http://schemas.microsoft.com/office/drawing/2014/main" id="{18159EAD-B00A-1D15-95AB-831A9E73A137}"/>
              </a:ext>
            </a:extLst>
          </p:cNvPr>
          <p:cNvPicPr>
            <a:picLocks noChangeAspect="1"/>
          </p:cNvPicPr>
          <p:nvPr/>
        </p:nvPicPr>
        <p:blipFill>
          <a:blip r:embed="rId2"/>
          <a:stretch>
            <a:fillRect/>
          </a:stretch>
        </p:blipFill>
        <p:spPr>
          <a:xfrm>
            <a:off x="5665470" y="1874520"/>
            <a:ext cx="2750820" cy="2750820"/>
          </a:xfrm>
          <a:prstGeom prst="rect">
            <a:avLst/>
          </a:prstGeom>
        </p:spPr>
      </p:pic>
    </p:spTree>
    <p:extLst>
      <p:ext uri="{BB962C8B-B14F-4D97-AF65-F5344CB8AC3E}">
        <p14:creationId xmlns:p14="http://schemas.microsoft.com/office/powerpoint/2010/main" val="1612222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6700-3408-3AB0-D00D-8AEE26442C6C}"/>
              </a:ext>
            </a:extLst>
          </p:cNvPr>
          <p:cNvSpPr>
            <a:spLocks noGrp="1"/>
          </p:cNvSpPr>
          <p:nvPr>
            <p:ph type="title"/>
          </p:nvPr>
        </p:nvSpPr>
        <p:spPr>
          <a:xfrm>
            <a:off x="1761568" y="128800"/>
            <a:ext cx="6765212" cy="1669520"/>
          </a:xfrm>
        </p:spPr>
        <p:txBody>
          <a:bodyPr/>
          <a:lstStyle/>
          <a:p>
            <a:r>
              <a:rPr lang="en-US" sz="3200" dirty="0">
                <a:solidFill>
                  <a:schemeClr val="bg2"/>
                </a:solidFill>
              </a:rPr>
              <a:t>Emerging Trends </a:t>
            </a:r>
            <a:r>
              <a:rPr lang="en-US" sz="3200" dirty="0">
                <a:solidFill>
                  <a:schemeClr val="tx2">
                    <a:lumMod val="10000"/>
                  </a:schemeClr>
                </a:solidFill>
              </a:rPr>
              <a:t>in </a:t>
            </a:r>
            <a:br>
              <a:rPr lang="en-US" sz="3200" dirty="0">
                <a:solidFill>
                  <a:schemeClr val="tx2">
                    <a:lumMod val="10000"/>
                  </a:schemeClr>
                </a:solidFill>
              </a:rPr>
            </a:br>
            <a:r>
              <a:rPr lang="en-US" sz="3200" dirty="0">
                <a:solidFill>
                  <a:schemeClr val="tx2">
                    <a:lumMod val="10000"/>
                  </a:schemeClr>
                </a:solidFill>
              </a:rPr>
              <a:t>Encoder and Decoder</a:t>
            </a:r>
            <a:br>
              <a:rPr lang="en-US" sz="3200" dirty="0">
                <a:solidFill>
                  <a:schemeClr val="tx2">
                    <a:lumMod val="10000"/>
                  </a:schemeClr>
                </a:solidFill>
              </a:rPr>
            </a:br>
            <a:r>
              <a:rPr lang="en-US" sz="3200" dirty="0">
                <a:solidFill>
                  <a:schemeClr val="tx2">
                    <a:lumMod val="10000"/>
                  </a:schemeClr>
                </a:solidFill>
              </a:rPr>
              <a:t>Technology</a:t>
            </a:r>
          </a:p>
        </p:txBody>
      </p:sp>
      <p:sp>
        <p:nvSpPr>
          <p:cNvPr id="3" name="Title 2">
            <a:extLst>
              <a:ext uri="{FF2B5EF4-FFF2-40B4-BE49-F238E27FC236}">
                <a16:creationId xmlns:a16="http://schemas.microsoft.com/office/drawing/2014/main" id="{E730419A-95CB-3148-4D83-147B28EA23C2}"/>
              </a:ext>
            </a:extLst>
          </p:cNvPr>
          <p:cNvSpPr>
            <a:spLocks noGrp="1"/>
          </p:cNvSpPr>
          <p:nvPr>
            <p:ph type="title" idx="2"/>
          </p:nvPr>
        </p:nvSpPr>
        <p:spPr>
          <a:xfrm>
            <a:off x="165965" y="128800"/>
            <a:ext cx="1471500" cy="1471500"/>
          </a:xfrm>
        </p:spPr>
        <p:txBody>
          <a:bodyPr/>
          <a:lstStyle/>
          <a:p>
            <a:r>
              <a:rPr lang="en-US" dirty="0"/>
              <a:t>13</a:t>
            </a:r>
          </a:p>
        </p:txBody>
      </p:sp>
      <p:sp>
        <p:nvSpPr>
          <p:cNvPr id="5" name="TextBox 4">
            <a:extLst>
              <a:ext uri="{FF2B5EF4-FFF2-40B4-BE49-F238E27FC236}">
                <a16:creationId xmlns:a16="http://schemas.microsoft.com/office/drawing/2014/main" id="{FDE6CF19-6CFD-8C8E-DBEE-657D07F7657E}"/>
              </a:ext>
            </a:extLst>
          </p:cNvPr>
          <p:cNvSpPr txBox="1"/>
          <p:nvPr/>
        </p:nvSpPr>
        <p:spPr>
          <a:xfrm>
            <a:off x="99060" y="1905000"/>
            <a:ext cx="9189720" cy="3323987"/>
          </a:xfrm>
          <a:prstGeom prst="rect">
            <a:avLst/>
          </a:prstGeom>
          <a:noFill/>
        </p:spPr>
        <p:txBody>
          <a:bodyPr wrap="square" rtlCol="0">
            <a:spAutoFit/>
          </a:bodyPr>
          <a:lstStyle/>
          <a:p>
            <a:r>
              <a:rPr lang="en-US" dirty="0"/>
              <a:t>As technology continues to evolve, so do the trends in encoder and decoder technology. This section explores the cutting-edge developments shaping the future of these critical components in information processing.</a:t>
            </a:r>
          </a:p>
          <a:p>
            <a:endParaRPr lang="en-US" dirty="0"/>
          </a:p>
          <a:p>
            <a:r>
              <a:rPr lang="en-US" dirty="0"/>
              <a:t>1. Advancements in Encoding Algorithms:</a:t>
            </a:r>
          </a:p>
          <a:p>
            <a:r>
              <a:rPr lang="en-US" dirty="0"/>
              <a:t>   - Ongoing research is driving advancements in encoding algorithms, aiming for more efficient and optimized data transformation processes.</a:t>
            </a:r>
          </a:p>
          <a:p>
            <a:r>
              <a:rPr lang="en-US" dirty="0"/>
              <a:t>   - New algorithms may focus on reducing computational complexity, improving compression ratios, or enhancing real-time encoding capabilities.</a:t>
            </a:r>
          </a:p>
          <a:p>
            <a:endParaRPr lang="en-US" dirty="0"/>
          </a:p>
          <a:p>
            <a:r>
              <a:rPr lang="en-US" dirty="0"/>
              <a:t>2. Integration with Artificial Intelligence (AI):</a:t>
            </a:r>
          </a:p>
          <a:p>
            <a:r>
              <a:rPr lang="en-US" dirty="0"/>
              <a:t>   - A notable trend is the integration of encoders and decoders with artificial intelligence and machine learning techniques.</a:t>
            </a:r>
          </a:p>
          <a:p>
            <a:r>
              <a:rPr lang="en-US" dirty="0"/>
              <a:t>   - AI-enhanced algorithms are being developed to optimize encoding and decoding processes, allowing systems to adapt and learn from data patterns.</a:t>
            </a:r>
          </a:p>
          <a:p>
            <a:endParaRPr lang="en-US" dirty="0"/>
          </a:p>
        </p:txBody>
      </p:sp>
    </p:spTree>
    <p:extLst>
      <p:ext uri="{BB962C8B-B14F-4D97-AF65-F5344CB8AC3E}">
        <p14:creationId xmlns:p14="http://schemas.microsoft.com/office/powerpoint/2010/main" val="3033905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6700-3408-3AB0-D00D-8AEE26442C6C}"/>
              </a:ext>
            </a:extLst>
          </p:cNvPr>
          <p:cNvSpPr>
            <a:spLocks noGrp="1"/>
          </p:cNvSpPr>
          <p:nvPr>
            <p:ph type="title"/>
          </p:nvPr>
        </p:nvSpPr>
        <p:spPr>
          <a:xfrm>
            <a:off x="1761568" y="128800"/>
            <a:ext cx="6765212" cy="1669520"/>
          </a:xfrm>
        </p:spPr>
        <p:txBody>
          <a:bodyPr/>
          <a:lstStyle/>
          <a:p>
            <a:r>
              <a:rPr lang="en-US" sz="3200" dirty="0">
                <a:solidFill>
                  <a:schemeClr val="bg2"/>
                </a:solidFill>
              </a:rPr>
              <a:t>Emerging Trends </a:t>
            </a:r>
            <a:r>
              <a:rPr lang="en-US" sz="3200" dirty="0">
                <a:solidFill>
                  <a:schemeClr val="tx2">
                    <a:lumMod val="10000"/>
                  </a:schemeClr>
                </a:solidFill>
              </a:rPr>
              <a:t>in </a:t>
            </a:r>
            <a:br>
              <a:rPr lang="en-US" sz="3200" dirty="0">
                <a:solidFill>
                  <a:schemeClr val="tx2">
                    <a:lumMod val="10000"/>
                  </a:schemeClr>
                </a:solidFill>
              </a:rPr>
            </a:br>
            <a:r>
              <a:rPr lang="en-US" sz="3200" dirty="0">
                <a:solidFill>
                  <a:schemeClr val="tx2">
                    <a:lumMod val="10000"/>
                  </a:schemeClr>
                </a:solidFill>
              </a:rPr>
              <a:t>Encoder and Decoder</a:t>
            </a:r>
            <a:br>
              <a:rPr lang="en-US" sz="3200" dirty="0">
                <a:solidFill>
                  <a:schemeClr val="tx2">
                    <a:lumMod val="10000"/>
                  </a:schemeClr>
                </a:solidFill>
              </a:rPr>
            </a:br>
            <a:r>
              <a:rPr lang="en-US" sz="3200" dirty="0">
                <a:solidFill>
                  <a:schemeClr val="tx2">
                    <a:lumMod val="10000"/>
                  </a:schemeClr>
                </a:solidFill>
              </a:rPr>
              <a:t>Technology</a:t>
            </a:r>
          </a:p>
        </p:txBody>
      </p:sp>
      <p:sp>
        <p:nvSpPr>
          <p:cNvPr id="3" name="Title 2">
            <a:extLst>
              <a:ext uri="{FF2B5EF4-FFF2-40B4-BE49-F238E27FC236}">
                <a16:creationId xmlns:a16="http://schemas.microsoft.com/office/drawing/2014/main" id="{E730419A-95CB-3148-4D83-147B28EA23C2}"/>
              </a:ext>
            </a:extLst>
          </p:cNvPr>
          <p:cNvSpPr>
            <a:spLocks noGrp="1"/>
          </p:cNvSpPr>
          <p:nvPr>
            <p:ph type="title" idx="2"/>
          </p:nvPr>
        </p:nvSpPr>
        <p:spPr>
          <a:xfrm>
            <a:off x="165965" y="128800"/>
            <a:ext cx="1471500" cy="1471500"/>
          </a:xfrm>
        </p:spPr>
        <p:txBody>
          <a:bodyPr/>
          <a:lstStyle/>
          <a:p>
            <a:r>
              <a:rPr lang="en-US" dirty="0"/>
              <a:t>14</a:t>
            </a:r>
          </a:p>
        </p:txBody>
      </p:sp>
      <p:sp>
        <p:nvSpPr>
          <p:cNvPr id="5" name="TextBox 4">
            <a:extLst>
              <a:ext uri="{FF2B5EF4-FFF2-40B4-BE49-F238E27FC236}">
                <a16:creationId xmlns:a16="http://schemas.microsoft.com/office/drawing/2014/main" id="{FDE6CF19-6CFD-8C8E-DBEE-657D07F7657E}"/>
              </a:ext>
            </a:extLst>
          </p:cNvPr>
          <p:cNvSpPr txBox="1"/>
          <p:nvPr/>
        </p:nvSpPr>
        <p:spPr>
          <a:xfrm>
            <a:off x="99060" y="1905000"/>
            <a:ext cx="9189720" cy="2677656"/>
          </a:xfrm>
          <a:prstGeom prst="rect">
            <a:avLst/>
          </a:prstGeom>
          <a:noFill/>
        </p:spPr>
        <p:txBody>
          <a:bodyPr wrap="square" rtlCol="0">
            <a:spAutoFit/>
          </a:bodyPr>
          <a:lstStyle/>
          <a:p>
            <a:r>
              <a:rPr lang="en-US" dirty="0"/>
              <a:t>3. Immersive Multimedia Experiences:</a:t>
            </a:r>
          </a:p>
          <a:p>
            <a:r>
              <a:rPr lang="en-US" dirty="0"/>
              <a:t>   - In the multimedia realm, there's a growing emphasis on providing immersive experiences, leading to the development of more sophisticated encoding and decoding techniques.</a:t>
            </a:r>
          </a:p>
          <a:p>
            <a:r>
              <a:rPr lang="en-US" dirty="0"/>
              <a:t>   - This includes advancements in virtual reality (VR) and augmented reality (AR) applications, where high-quality, low-latency encoding and decoding are crucial for seamless experiences.</a:t>
            </a:r>
          </a:p>
          <a:p>
            <a:endParaRPr lang="en-US" dirty="0"/>
          </a:p>
          <a:p>
            <a:r>
              <a:rPr lang="en-US" dirty="0"/>
              <a:t>4. *Security and Privacy Measures:</a:t>
            </a:r>
          </a:p>
          <a:p>
            <a:r>
              <a:rPr lang="en-US" dirty="0"/>
              <a:t>   - With an increased focus on data security and privacy, emerging trends in encoder and decoder technology include the integration of robust encryption and decryption mechanisms.</a:t>
            </a:r>
          </a:p>
          <a:p>
            <a:r>
              <a:rPr lang="en-US" dirty="0"/>
              <a:t>   - Techniques like homomorphic encryption may become more prevalent, allowing for secure processing of encoded data without the need for decryption.</a:t>
            </a:r>
          </a:p>
          <a:p>
            <a:endParaRPr lang="en-US" dirty="0"/>
          </a:p>
        </p:txBody>
      </p:sp>
    </p:spTree>
    <p:extLst>
      <p:ext uri="{BB962C8B-B14F-4D97-AF65-F5344CB8AC3E}">
        <p14:creationId xmlns:p14="http://schemas.microsoft.com/office/powerpoint/2010/main" val="2939848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6700-3408-3AB0-D00D-8AEE26442C6C}"/>
              </a:ext>
            </a:extLst>
          </p:cNvPr>
          <p:cNvSpPr>
            <a:spLocks noGrp="1"/>
          </p:cNvSpPr>
          <p:nvPr>
            <p:ph type="title"/>
          </p:nvPr>
        </p:nvSpPr>
        <p:spPr>
          <a:xfrm>
            <a:off x="1761568" y="128800"/>
            <a:ext cx="6765212" cy="1669520"/>
          </a:xfrm>
        </p:spPr>
        <p:txBody>
          <a:bodyPr/>
          <a:lstStyle/>
          <a:p>
            <a:r>
              <a:rPr lang="en-US" sz="3200" dirty="0">
                <a:solidFill>
                  <a:schemeClr val="bg2"/>
                </a:solidFill>
              </a:rPr>
              <a:t>Emerging Trends </a:t>
            </a:r>
            <a:r>
              <a:rPr lang="en-US" sz="3200" dirty="0">
                <a:solidFill>
                  <a:schemeClr val="tx2">
                    <a:lumMod val="10000"/>
                  </a:schemeClr>
                </a:solidFill>
              </a:rPr>
              <a:t>in </a:t>
            </a:r>
            <a:br>
              <a:rPr lang="en-US" sz="3200" dirty="0">
                <a:solidFill>
                  <a:schemeClr val="tx2">
                    <a:lumMod val="10000"/>
                  </a:schemeClr>
                </a:solidFill>
              </a:rPr>
            </a:br>
            <a:r>
              <a:rPr lang="en-US" sz="3200" dirty="0">
                <a:solidFill>
                  <a:schemeClr val="tx2">
                    <a:lumMod val="10000"/>
                  </a:schemeClr>
                </a:solidFill>
              </a:rPr>
              <a:t>Encoder and Decoder</a:t>
            </a:r>
            <a:br>
              <a:rPr lang="en-US" sz="3200" dirty="0">
                <a:solidFill>
                  <a:schemeClr val="tx2">
                    <a:lumMod val="10000"/>
                  </a:schemeClr>
                </a:solidFill>
              </a:rPr>
            </a:br>
            <a:r>
              <a:rPr lang="en-US" sz="3200" dirty="0">
                <a:solidFill>
                  <a:schemeClr val="tx2">
                    <a:lumMod val="10000"/>
                  </a:schemeClr>
                </a:solidFill>
              </a:rPr>
              <a:t>Technology</a:t>
            </a:r>
          </a:p>
        </p:txBody>
      </p:sp>
      <p:sp>
        <p:nvSpPr>
          <p:cNvPr id="3" name="Title 2">
            <a:extLst>
              <a:ext uri="{FF2B5EF4-FFF2-40B4-BE49-F238E27FC236}">
                <a16:creationId xmlns:a16="http://schemas.microsoft.com/office/drawing/2014/main" id="{E730419A-95CB-3148-4D83-147B28EA23C2}"/>
              </a:ext>
            </a:extLst>
          </p:cNvPr>
          <p:cNvSpPr>
            <a:spLocks noGrp="1"/>
          </p:cNvSpPr>
          <p:nvPr>
            <p:ph type="title" idx="2"/>
          </p:nvPr>
        </p:nvSpPr>
        <p:spPr>
          <a:xfrm>
            <a:off x="165965" y="128800"/>
            <a:ext cx="1471500" cy="1471500"/>
          </a:xfrm>
        </p:spPr>
        <p:txBody>
          <a:bodyPr/>
          <a:lstStyle/>
          <a:p>
            <a:r>
              <a:rPr lang="en-US" dirty="0"/>
              <a:t>15</a:t>
            </a:r>
          </a:p>
        </p:txBody>
      </p:sp>
      <p:sp>
        <p:nvSpPr>
          <p:cNvPr id="5" name="TextBox 4">
            <a:extLst>
              <a:ext uri="{FF2B5EF4-FFF2-40B4-BE49-F238E27FC236}">
                <a16:creationId xmlns:a16="http://schemas.microsoft.com/office/drawing/2014/main" id="{FDE6CF19-6CFD-8C8E-DBEE-657D07F7657E}"/>
              </a:ext>
            </a:extLst>
          </p:cNvPr>
          <p:cNvSpPr txBox="1"/>
          <p:nvPr/>
        </p:nvSpPr>
        <p:spPr>
          <a:xfrm>
            <a:off x="99060" y="1905000"/>
            <a:ext cx="9189720" cy="2246769"/>
          </a:xfrm>
          <a:prstGeom prst="rect">
            <a:avLst/>
          </a:prstGeom>
          <a:noFill/>
        </p:spPr>
        <p:txBody>
          <a:bodyPr wrap="square" rtlCol="0">
            <a:spAutoFit/>
          </a:bodyPr>
          <a:lstStyle/>
          <a:p>
            <a:r>
              <a:rPr lang="en-US" dirty="0"/>
              <a:t>5. Edge Computing Integration:</a:t>
            </a:r>
          </a:p>
          <a:p>
            <a:r>
              <a:rPr lang="en-US" dirty="0"/>
              <a:t>   - As edge computing gains prominence, encoder and decoder technology are adapting to meet the demands of processing data closer to the source.</a:t>
            </a:r>
          </a:p>
          <a:p>
            <a:r>
              <a:rPr lang="en-US" dirty="0"/>
              <a:t>   - Edge-optimized algorithms are being developed to enable efficient encoding and decoding in edge computing environments, reducing latency and improving overall system performance.</a:t>
            </a:r>
          </a:p>
          <a:p>
            <a:endParaRPr lang="en-US" dirty="0"/>
          </a:p>
          <a:p>
            <a:r>
              <a:rPr lang="en-US" dirty="0"/>
              <a:t>In conclusion, the future of encoder and decoder technology is marked by exciting developments in algorithms, AI integration, immersive multimedia experiences, enhanced security measures, and adaptation to the evolving landscape of edge computing. Staying abreast of these emerging trends is crucial for harnessing the full potential of information processing in the years to come.</a:t>
            </a:r>
          </a:p>
        </p:txBody>
      </p:sp>
    </p:spTree>
    <p:extLst>
      <p:ext uri="{BB962C8B-B14F-4D97-AF65-F5344CB8AC3E}">
        <p14:creationId xmlns:p14="http://schemas.microsoft.com/office/powerpoint/2010/main" val="3722185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90" name="Google Shape;1690;p57"/>
          <p:cNvSpPr txBox="1">
            <a:spLocks noGrp="1"/>
          </p:cNvSpPr>
          <p:nvPr>
            <p:ph type="title"/>
          </p:nvPr>
        </p:nvSpPr>
        <p:spPr>
          <a:xfrm>
            <a:off x="1243517" y="261169"/>
            <a:ext cx="3307081" cy="572700"/>
          </a:xfrm>
          <a:prstGeom prst="rect">
            <a:avLst/>
          </a:prstGeom>
        </p:spPr>
        <p:txBody>
          <a:bodyPr spcFirstLastPara="1" wrap="square" lIns="91425" tIns="91425" rIns="91425" bIns="91425" anchor="ctr" anchorCtr="0">
            <a:noAutofit/>
          </a:bodyPr>
          <a:lstStyle/>
          <a:p>
            <a:r>
              <a:rPr lang="en-US" sz="4300" dirty="0"/>
              <a:t>Discussion</a:t>
            </a:r>
            <a:endParaRPr lang="en-US" sz="4300" dirty="0">
              <a:solidFill>
                <a:schemeClr val="bg2"/>
              </a:solidFill>
            </a:endParaRPr>
          </a:p>
        </p:txBody>
      </p:sp>
      <p:sp>
        <p:nvSpPr>
          <p:cNvPr id="2" name="Rectangle 1"/>
          <p:cNvSpPr/>
          <p:nvPr/>
        </p:nvSpPr>
        <p:spPr>
          <a:xfrm>
            <a:off x="758183" y="1919998"/>
            <a:ext cx="7584830" cy="1384995"/>
          </a:xfrm>
          <a:prstGeom prst="rect">
            <a:avLst/>
          </a:prstGeom>
        </p:spPr>
        <p:txBody>
          <a:bodyPr wrap="square">
            <a:spAutoFit/>
          </a:bodyPr>
          <a:lstStyle/>
          <a:p>
            <a:pPr algn="just"/>
            <a:r>
              <a:rPr lang="en-US" dirty="0">
                <a:latin typeface="Barlow" panose="00000500000000000000" pitchFamily="2" charset="0"/>
              </a:rPr>
              <a:t>As we delve into the discussion, it's evident that encoders and decoders form the bedrock of information processing, playing indispensable roles in communication systems, digital electronics, and multimedia applications. The versatile applications of encoders span from ensuring efficient data transmission in communication systems to optimizing digital circuits in electronics. On the other hand, decoders contribute significantly to the accurate interpretation and utilization of encoded data, whether in communication systems or digital electronics.</a:t>
            </a:r>
          </a:p>
        </p:txBody>
      </p:sp>
      <p:sp>
        <p:nvSpPr>
          <p:cNvPr id="120" name="Google Shape;3876;p82"/>
          <p:cNvSpPr txBox="1">
            <a:spLocks/>
          </p:cNvSpPr>
          <p:nvPr/>
        </p:nvSpPr>
        <p:spPr>
          <a:xfrm>
            <a:off x="202705" y="152400"/>
            <a:ext cx="1471500" cy="1471500"/>
          </a:xfrm>
          <a:prstGeom prst="rect">
            <a:avLst/>
          </a:prstGeom>
          <a:solidFill>
            <a:schemeClr val="bg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rtl="0">
              <a:buClrTx/>
              <a:buFontTx/>
            </a:pPr>
            <a:r>
              <a:rPr lang="en" sz="8000" b="1" dirty="0">
                <a:solidFill>
                  <a:schemeClr val="bg1"/>
                </a:solidFill>
                <a:latin typeface="Antonio" panose="020B0604020202020204" charset="0"/>
              </a:rPr>
              <a:t>16</a:t>
            </a:r>
          </a:p>
        </p:txBody>
      </p:sp>
    </p:spTree>
    <p:extLst>
      <p:ext uri="{BB962C8B-B14F-4D97-AF65-F5344CB8AC3E}">
        <p14:creationId xmlns:p14="http://schemas.microsoft.com/office/powerpoint/2010/main" val="190033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5"/>
          <p:cNvSpPr txBox="1">
            <a:spLocks noGrp="1"/>
          </p:cNvSpPr>
          <p:nvPr>
            <p:ph type="title"/>
          </p:nvPr>
        </p:nvSpPr>
        <p:spPr>
          <a:xfrm>
            <a:off x="685025" y="487687"/>
            <a:ext cx="7704000" cy="572700"/>
          </a:xfrm>
          <a:prstGeom prst="rect">
            <a:avLst/>
          </a:prstGeom>
        </p:spPr>
        <p:txBody>
          <a:bodyPr spcFirstLastPara="1" wrap="square" lIns="137150" tIns="91425" rIns="91425" bIns="91425" anchor="ctr" anchorCtr="0">
            <a:noAutofit/>
          </a:bodyPr>
          <a:lstStyle/>
          <a:p>
            <a:pPr marL="0" lvl="0" indent="0" algn="l" rtl="0">
              <a:spcBef>
                <a:spcPts val="0"/>
              </a:spcBef>
              <a:spcAft>
                <a:spcPts val="0"/>
              </a:spcAft>
              <a:buNone/>
            </a:pPr>
            <a:r>
              <a:rPr lang="en" dirty="0"/>
              <a:t>PRESENTATORS</a:t>
            </a:r>
            <a:endParaRPr dirty="0">
              <a:solidFill>
                <a:schemeClr val="dk2"/>
              </a:solidFill>
            </a:endParaRPr>
          </a:p>
        </p:txBody>
      </p:sp>
      <p:graphicFrame>
        <p:nvGraphicFramePr>
          <p:cNvPr id="771" name="Google Shape;771;p45"/>
          <p:cNvGraphicFramePr/>
          <p:nvPr>
            <p:extLst>
              <p:ext uri="{D42A27DB-BD31-4B8C-83A1-F6EECF244321}">
                <p14:modId xmlns:p14="http://schemas.microsoft.com/office/powerpoint/2010/main" val="3636066410"/>
              </p:ext>
            </p:extLst>
          </p:nvPr>
        </p:nvGraphicFramePr>
        <p:xfrm>
          <a:off x="799282" y="2402784"/>
          <a:ext cx="7704000" cy="1706760"/>
        </p:xfrm>
        <a:graphic>
          <a:graphicData uri="http://schemas.openxmlformats.org/drawingml/2006/table">
            <a:tbl>
              <a:tblPr>
                <a:noFill/>
                <a:tableStyleId>{9AC4F872-2AAC-468A-A882-32781C1CEC07}</a:tableStyleId>
              </a:tblPr>
              <a:tblGrid>
                <a:gridCol w="2467475">
                  <a:extLst>
                    <a:ext uri="{9D8B030D-6E8A-4147-A177-3AD203B41FA5}">
                      <a16:colId xmlns:a16="http://schemas.microsoft.com/office/drawing/2014/main" val="20000"/>
                    </a:ext>
                  </a:extLst>
                </a:gridCol>
                <a:gridCol w="5236525">
                  <a:extLst>
                    <a:ext uri="{9D8B030D-6E8A-4147-A177-3AD203B41FA5}">
                      <a16:colId xmlns:a16="http://schemas.microsoft.com/office/drawing/2014/main" val="20001"/>
                    </a:ext>
                  </a:extLst>
                </a:gridCol>
              </a:tblGrid>
              <a:tr h="350500">
                <a:tc>
                  <a:txBody>
                    <a:bodyPr/>
                    <a:lstStyle/>
                    <a:p>
                      <a:pPr marL="0" lvl="0" indent="0" algn="ctr" rtl="0">
                        <a:spcBef>
                          <a:spcPts val="0"/>
                        </a:spcBef>
                        <a:spcAft>
                          <a:spcPts val="0"/>
                        </a:spcAft>
                        <a:buNone/>
                      </a:pPr>
                      <a:r>
                        <a:rPr lang="en" sz="1600" b="1" dirty="0">
                          <a:solidFill>
                            <a:schemeClr val="lt1"/>
                          </a:solidFill>
                          <a:uFill>
                            <a:noFill/>
                          </a:uFill>
                          <a:latin typeface="Times New Roman" panose="02020603050405020304" pitchFamily="18" charset="0"/>
                          <a:ea typeface="Barlow"/>
                          <a:cs typeface="Times New Roman" panose="02020603050405020304" pitchFamily="18" charset="0"/>
                          <a:sym typeface="Barlow"/>
                        </a:rPr>
                        <a:t>ID</a:t>
                      </a:r>
                      <a:endParaRPr sz="1600" b="1" dirty="0">
                        <a:solidFill>
                          <a:schemeClr val="lt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600" dirty="0">
                          <a:solidFill>
                            <a:schemeClr val="dk1"/>
                          </a:solidFill>
                          <a:latin typeface="Times New Roman" panose="02020603050405020304" pitchFamily="18" charset="0"/>
                          <a:ea typeface="Barlow"/>
                          <a:cs typeface="Times New Roman" panose="02020603050405020304" pitchFamily="18" charset="0"/>
                          <a:sym typeface="Barlow"/>
                        </a:rPr>
                        <a:t>Name</a:t>
                      </a:r>
                      <a:endParaRPr sz="1600" dirty="0">
                        <a:solidFill>
                          <a:schemeClr val="dk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ctr" rtl="0">
                        <a:spcBef>
                          <a:spcPts val="0"/>
                        </a:spcBef>
                        <a:spcAft>
                          <a:spcPts val="0"/>
                        </a:spcAft>
                        <a:buNone/>
                      </a:pPr>
                      <a:r>
                        <a:rPr lang="en-US" sz="1600" b="1" dirty="0">
                          <a:solidFill>
                            <a:schemeClr val="bg1"/>
                          </a:solidFill>
                          <a:latin typeface="Times New Roman" panose="02020603050405020304" pitchFamily="18" charset="0"/>
                          <a:ea typeface="Barlow"/>
                          <a:cs typeface="Times New Roman" panose="02020603050405020304" pitchFamily="18" charset="0"/>
                          <a:sym typeface="Barlow"/>
                        </a:rPr>
                        <a:t>22-47010-1</a:t>
                      </a:r>
                      <a:endParaRPr sz="1600" b="1" dirty="0">
                        <a:solidFill>
                          <a:schemeClr val="bg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lgn="ctr">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None/>
                      </a:pPr>
                      <a:r>
                        <a:rPr lang="en-US" sz="1600" b="0" dirty="0">
                          <a:solidFill>
                            <a:schemeClr val="tx1"/>
                          </a:solidFill>
                          <a:latin typeface="Times New Roman" panose="02020603050405020304" pitchFamily="18" charset="0"/>
                          <a:ea typeface="Barlow"/>
                          <a:cs typeface="Times New Roman" panose="02020603050405020304" pitchFamily="18" charset="0"/>
                          <a:sym typeface="Barlow"/>
                        </a:rPr>
                        <a:t>MD. JAHID HASAN</a:t>
                      </a:r>
                      <a:endParaRPr sz="1600" b="0"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ctr" rtl="0">
                        <a:spcBef>
                          <a:spcPts val="0"/>
                        </a:spcBef>
                        <a:spcAft>
                          <a:spcPts val="0"/>
                        </a:spcAft>
                        <a:buNone/>
                      </a:pPr>
                      <a:r>
                        <a:rPr lang="en-US" sz="1600" b="1" dirty="0">
                          <a:solidFill>
                            <a:schemeClr val="bg1"/>
                          </a:solidFill>
                          <a:latin typeface="Times New Roman" panose="02020603050405020304" pitchFamily="18" charset="0"/>
                          <a:ea typeface="Barlow"/>
                          <a:cs typeface="Times New Roman" panose="02020603050405020304" pitchFamily="18" charset="0"/>
                          <a:sym typeface="Barlow"/>
                        </a:rPr>
                        <a:t>22-47018-1</a:t>
                      </a:r>
                      <a:endParaRPr sz="1600" b="1" dirty="0">
                        <a:solidFill>
                          <a:schemeClr val="bg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lgn="ctr">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None/>
                      </a:pPr>
                      <a:r>
                        <a:rPr lang="en-US" sz="1600" b="0" dirty="0">
                          <a:solidFill>
                            <a:schemeClr val="tx1"/>
                          </a:solidFill>
                          <a:latin typeface="Times New Roman" panose="02020603050405020304" pitchFamily="18" charset="0"/>
                          <a:ea typeface="Barlow"/>
                          <a:cs typeface="Times New Roman" panose="02020603050405020304" pitchFamily="18" charset="0"/>
                          <a:sym typeface="Barlow"/>
                        </a:rPr>
                        <a:t>FARJANA YESMIN OPI</a:t>
                      </a:r>
                      <a:endParaRPr sz="1600" b="0" dirty="0">
                        <a:solidFill>
                          <a:schemeClr val="tx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US" sz="16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22-47019-1</a:t>
                      </a:r>
                      <a:endParaRPr sz="1600" b="1" dirty="0">
                        <a:solidFill>
                          <a:schemeClr val="bg1"/>
                        </a:solidFill>
                        <a:latin typeface="Times New Roman" panose="02020603050405020304" pitchFamily="18" charset="0"/>
                        <a:ea typeface="Barlow"/>
                        <a:cs typeface="Times New Roman" panose="02020603050405020304" pitchFamily="18" charset="0"/>
                        <a:sym typeface="Barlow"/>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lgn="ctr">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dk2"/>
                    </a:solidFill>
                  </a:tcPr>
                </a:tc>
                <a:tc>
                  <a:txBody>
                    <a:bodyPr/>
                    <a:lstStyle/>
                    <a:p>
                      <a:pPr algn="ctr"/>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MD. ABU TOWSIF</a:t>
                      </a: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lgn="ctr">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793" name="Google Shape;793;p45"/>
          <p:cNvGrpSpPr/>
          <p:nvPr/>
        </p:nvGrpSpPr>
        <p:grpSpPr>
          <a:xfrm>
            <a:off x="8503282" y="364227"/>
            <a:ext cx="473174" cy="370974"/>
            <a:chOff x="6799884" y="4485050"/>
            <a:chExt cx="924891" cy="725125"/>
          </a:xfrm>
        </p:grpSpPr>
        <p:cxnSp>
          <p:nvCxnSpPr>
            <p:cNvPr id="794" name="Google Shape;794;p45"/>
            <p:cNvCxnSpPr/>
            <p:nvPr/>
          </p:nvCxnSpPr>
          <p:spPr>
            <a:xfrm>
              <a:off x="6799884" y="4857746"/>
              <a:ext cx="877200" cy="0"/>
            </a:xfrm>
            <a:prstGeom prst="straightConnector1">
              <a:avLst/>
            </a:prstGeom>
            <a:noFill/>
            <a:ln w="38100" cap="flat" cmpd="sng">
              <a:solidFill>
                <a:schemeClr val="dk1"/>
              </a:solidFill>
              <a:prstDash val="solid"/>
              <a:round/>
              <a:headEnd type="none" w="med" len="med"/>
              <a:tailEnd type="none" w="med" len="med"/>
            </a:ln>
          </p:spPr>
        </p:cxnSp>
        <p:sp>
          <p:nvSpPr>
            <p:cNvPr id="795" name="Google Shape;795;p45"/>
            <p:cNvSpPr/>
            <p:nvPr/>
          </p:nvSpPr>
          <p:spPr>
            <a:xfrm>
              <a:off x="7353300" y="4485050"/>
              <a:ext cx="371475" cy="725125"/>
            </a:xfrm>
            <a:custGeom>
              <a:avLst/>
              <a:gdLst/>
              <a:ahLst/>
              <a:cxnLst/>
              <a:rect l="l" t="t" r="r" b="b"/>
              <a:pathLst>
                <a:path w="14859" h="29005" extrusionOk="0">
                  <a:moveTo>
                    <a:pt x="0" y="0"/>
                  </a:moveTo>
                  <a:lnTo>
                    <a:pt x="14859" y="14859"/>
                  </a:lnTo>
                  <a:lnTo>
                    <a:pt x="762" y="29005"/>
                  </a:lnTo>
                </a:path>
              </a:pathLst>
            </a:custGeom>
            <a:noFill/>
            <a:ln w="38100" cap="flat" cmpd="sng">
              <a:solidFill>
                <a:schemeClr val="dk1"/>
              </a:solidFill>
              <a:prstDash val="solid"/>
              <a:round/>
              <a:headEnd type="none" w="med" len="med"/>
              <a:tailEnd type="none" w="med" len="med"/>
            </a:ln>
          </p:spPr>
          <p:txBody>
            <a:bodyPr/>
            <a:lstStyle/>
            <a:p>
              <a:endParaRPr lang="en-US"/>
            </a:p>
          </p:txBody>
        </p:sp>
      </p:grpSp>
      <p:sp>
        <p:nvSpPr>
          <p:cNvPr id="4" name="Rectangle 3"/>
          <p:cNvSpPr/>
          <p:nvPr/>
        </p:nvSpPr>
        <p:spPr>
          <a:xfrm>
            <a:off x="2330039" y="1142808"/>
            <a:ext cx="4483920" cy="369332"/>
          </a:xfrm>
          <a:prstGeom prst="rect">
            <a:avLst/>
          </a:prstGeom>
        </p:spPr>
        <p:txBody>
          <a:bodyPr wrap="none">
            <a:spAutoFit/>
          </a:bodyPr>
          <a:lstStyle/>
          <a:p>
            <a:pPr algn="ctr"/>
            <a:r>
              <a:rPr lang="en-US" sz="1800" b="1" dirty="0">
                <a:solidFill>
                  <a:schemeClr val="bg2"/>
                </a:solidFill>
                <a:latin typeface="Barlow" panose="00000500000000000000" pitchFamily="2" charset="0"/>
                <a:cs typeface="Times New Roman" panose="02020603050405020304" pitchFamily="18" charset="0"/>
              </a:rPr>
              <a:t>Course Name : Digital Logic And Circuits</a:t>
            </a:r>
          </a:p>
        </p:txBody>
      </p:sp>
      <p:sp>
        <p:nvSpPr>
          <p:cNvPr id="5" name="Rectangle 4"/>
          <p:cNvSpPr/>
          <p:nvPr/>
        </p:nvSpPr>
        <p:spPr>
          <a:xfrm>
            <a:off x="1960408" y="1450152"/>
            <a:ext cx="5391150" cy="369332"/>
          </a:xfrm>
          <a:prstGeom prst="rect">
            <a:avLst/>
          </a:prstGeom>
        </p:spPr>
        <p:txBody>
          <a:bodyPr wrap="square">
            <a:spAutoFit/>
          </a:bodyPr>
          <a:lstStyle/>
          <a:p>
            <a:pPr algn="ctr"/>
            <a:r>
              <a:rPr lang="en-US" sz="1800" b="1" dirty="0">
                <a:solidFill>
                  <a:schemeClr val="bg2"/>
                </a:solidFill>
                <a:latin typeface="Barlow" panose="00000500000000000000" pitchFamily="2" charset="0"/>
                <a:cs typeface="Times New Roman" panose="02020603050405020304" pitchFamily="18" charset="0"/>
              </a:rPr>
              <a:t>Course Instructor : Md. </a:t>
            </a:r>
            <a:r>
              <a:rPr lang="en-US" sz="1800" b="1" dirty="0" err="1">
                <a:solidFill>
                  <a:schemeClr val="bg2"/>
                </a:solidFill>
                <a:latin typeface="Barlow" panose="00000500000000000000" pitchFamily="2" charset="0"/>
                <a:cs typeface="Times New Roman" panose="02020603050405020304" pitchFamily="18" charset="0"/>
              </a:rPr>
              <a:t>Shahariar</a:t>
            </a:r>
            <a:r>
              <a:rPr lang="en-US" sz="1800" b="1" dirty="0">
                <a:solidFill>
                  <a:schemeClr val="bg2"/>
                </a:solidFill>
                <a:latin typeface="Barlow" panose="00000500000000000000" pitchFamily="2" charset="0"/>
                <a:cs typeface="Times New Roman" panose="02020603050405020304" pitchFamily="18" charset="0"/>
              </a:rPr>
              <a:t> Parvez</a:t>
            </a:r>
          </a:p>
        </p:txBody>
      </p:sp>
      <p:sp>
        <p:nvSpPr>
          <p:cNvPr id="6" name="Rectangle 5"/>
          <p:cNvSpPr/>
          <p:nvPr/>
        </p:nvSpPr>
        <p:spPr>
          <a:xfrm>
            <a:off x="3849128" y="1781753"/>
            <a:ext cx="1256272" cy="338554"/>
          </a:xfrm>
          <a:prstGeom prst="rect">
            <a:avLst/>
          </a:prstGeom>
        </p:spPr>
        <p:txBody>
          <a:bodyPr wrap="square">
            <a:spAutoFit/>
          </a:bodyPr>
          <a:lstStyle/>
          <a:p>
            <a:pPr lvl="0" algn="ctr" defTabSz="960120">
              <a:spcAft>
                <a:spcPts val="600"/>
              </a:spcAft>
              <a:buClrTx/>
              <a:defRPr/>
            </a:pPr>
            <a:r>
              <a:rPr lang="en-US" sz="1600" kern="1200" dirty="0">
                <a:solidFill>
                  <a:schemeClr val="bg2"/>
                </a:solidFill>
                <a:latin typeface="Barlow" panose="00000500000000000000" pitchFamily="2" charset="0"/>
                <a:cs typeface="Times New Roman" panose="02020603050405020304" pitchFamily="18" charset="0"/>
              </a:rPr>
              <a:t>Section : K</a:t>
            </a:r>
          </a:p>
        </p:txBody>
      </p:sp>
      <p:pic>
        <p:nvPicPr>
          <p:cNvPr id="12" name="Picture 11" descr="A green and white logo&#10;&#10;Description automatically generated">
            <a:extLst>
              <a:ext uri="{FF2B5EF4-FFF2-40B4-BE49-F238E27FC236}">
                <a16:creationId xmlns:a16="http://schemas.microsoft.com/office/drawing/2014/main" id="{7F2F7B1D-D7E7-71E1-C59C-4700206646C4}"/>
              </a:ext>
            </a:extLst>
          </p:cNvPr>
          <p:cNvPicPr>
            <a:picLocks noChangeAspect="1"/>
          </p:cNvPicPr>
          <p:nvPr/>
        </p:nvPicPr>
        <p:blipFill>
          <a:blip r:embed="rId5"/>
          <a:stretch>
            <a:fillRect/>
          </a:stretch>
        </p:blipFill>
        <p:spPr>
          <a:xfrm>
            <a:off x="6849255" y="52841"/>
            <a:ext cx="1442392" cy="1442392"/>
          </a:xfrm>
          <a:prstGeom prst="rect">
            <a:avLst/>
          </a:prstGeom>
        </p:spPr>
      </p:pic>
      <p:pic>
        <p:nvPicPr>
          <p:cNvPr id="773" name="Video 772">
            <a:hlinkClick r:id="" action="ppaction://media"/>
            <a:extLst>
              <a:ext uri="{FF2B5EF4-FFF2-40B4-BE49-F238E27FC236}">
                <a16:creationId xmlns:a16="http://schemas.microsoft.com/office/drawing/2014/main" id="{004F33F0-72D3-E3DF-73A1-BF8DDE7F7C9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121"/>
    </mc:Choice>
    <mc:Fallback xmlns="">
      <p:transition spd="slow" advTm="8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73"/>
                </p:tgtEl>
              </p:cMediaNode>
            </p:video>
            <p:seq concurrent="1" nextAc="seek">
              <p:cTn id="8" restart="whenNotActive" fill="hold" evtFilter="cancelBubble" nodeType="interactiveSeq">
                <p:stCondLst>
                  <p:cond evt="onClick" delay="0">
                    <p:tgtEl>
                      <p:spTgt spid="77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73"/>
                                        </p:tgtEl>
                                      </p:cBhvr>
                                    </p:cmd>
                                  </p:childTnLst>
                                </p:cTn>
                              </p:par>
                            </p:childTnLst>
                          </p:cTn>
                        </p:par>
                      </p:childTnLst>
                    </p:cTn>
                  </p:par>
                </p:childTnLst>
              </p:cTn>
              <p:nextCondLst>
                <p:cond evt="onClick" delay="0">
                  <p:tgtEl>
                    <p:spTgt spid="77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1016" name="Google Shape;1016;p49"/>
          <p:cNvSpPr txBox="1">
            <a:spLocks noGrp="1"/>
          </p:cNvSpPr>
          <p:nvPr>
            <p:ph type="title"/>
          </p:nvPr>
        </p:nvSpPr>
        <p:spPr>
          <a:xfrm>
            <a:off x="1781925" y="255839"/>
            <a:ext cx="3041958" cy="675594"/>
          </a:xfrm>
          <a:prstGeom prst="rect">
            <a:avLst/>
          </a:prstGeom>
        </p:spPr>
        <p:txBody>
          <a:bodyPr spcFirstLastPara="1" wrap="square" lIns="91425" tIns="274300" rIns="91425" bIns="91425" anchor="ctr" anchorCtr="0">
            <a:noAutofit/>
          </a:bodyPr>
          <a:lstStyle/>
          <a:p>
            <a:pPr lvl="0"/>
            <a:r>
              <a:rPr lang="en-US" sz="4300" dirty="0"/>
              <a:t>Conclusion</a:t>
            </a:r>
            <a:endParaRPr sz="4300" dirty="0">
              <a:solidFill>
                <a:schemeClr val="bg2"/>
              </a:solidFill>
            </a:endParaRPr>
          </a:p>
        </p:txBody>
      </p:sp>
      <p:sp>
        <p:nvSpPr>
          <p:cNvPr id="1017" name="Google Shape;1017;p49"/>
          <p:cNvSpPr txBox="1">
            <a:spLocks noGrp="1"/>
          </p:cNvSpPr>
          <p:nvPr>
            <p:ph type="body" idx="1"/>
          </p:nvPr>
        </p:nvSpPr>
        <p:spPr>
          <a:xfrm>
            <a:off x="373063" y="934456"/>
            <a:ext cx="3840797" cy="4704908"/>
          </a:xfrm>
          <a:prstGeom prst="rect">
            <a:avLst/>
          </a:prstGeom>
        </p:spPr>
        <p:txBody>
          <a:bodyPr spcFirstLastPara="1" wrap="square" lIns="91425" tIns="91425" rIns="91425" bIns="91425" anchor="ctr" anchorCtr="0">
            <a:noAutofit/>
          </a:bodyPr>
          <a:lstStyle/>
          <a:p>
            <a:pPr marL="165100" indent="0" algn="just">
              <a:buNone/>
            </a:pPr>
            <a:r>
              <a:rPr lang="en-US" dirty="0">
                <a:solidFill>
                  <a:schemeClr val="tx2">
                    <a:lumMod val="10000"/>
                  </a:schemeClr>
                </a:solidFill>
              </a:rPr>
              <a:t>In conclusion, our exploration has underscored the critical importance of encoders and decoders in modern technology. From their fundamental roles in communication systems and digital electronics to their applications in multimedia, encoders, and decoders have proven to be versatile components. The case study on video compression and audio decoding exemplifies their real-world impact, contributing to the optimization of data storage and content delivery.</a:t>
            </a:r>
          </a:p>
        </p:txBody>
      </p:sp>
      <p:cxnSp>
        <p:nvCxnSpPr>
          <p:cNvPr id="1018" name="Google Shape;1018;p49"/>
          <p:cNvCxnSpPr/>
          <p:nvPr/>
        </p:nvCxnSpPr>
        <p:spPr>
          <a:xfrm>
            <a:off x="4588203" y="0"/>
            <a:ext cx="0" cy="5195100"/>
          </a:xfrm>
          <a:prstGeom prst="straightConnector1">
            <a:avLst/>
          </a:prstGeom>
          <a:noFill/>
          <a:ln w="38100" cap="flat" cmpd="sng">
            <a:solidFill>
              <a:schemeClr val="dk1"/>
            </a:solidFill>
            <a:prstDash val="solid"/>
            <a:round/>
            <a:headEnd type="none" w="med" len="med"/>
            <a:tailEnd type="none" w="med" len="med"/>
          </a:ln>
        </p:spPr>
      </p:cxnSp>
      <p:sp>
        <p:nvSpPr>
          <p:cNvPr id="73" name="Google Shape;3876;p82"/>
          <p:cNvSpPr txBox="1">
            <a:spLocks/>
          </p:cNvSpPr>
          <p:nvPr/>
        </p:nvSpPr>
        <p:spPr>
          <a:xfrm>
            <a:off x="310425" y="166918"/>
            <a:ext cx="1471500" cy="1471500"/>
          </a:xfrm>
          <a:prstGeom prst="rect">
            <a:avLst/>
          </a:prstGeom>
          <a:solidFill>
            <a:schemeClr val="bg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rtl="0">
              <a:buClrTx/>
              <a:buFontTx/>
            </a:pPr>
            <a:r>
              <a:rPr lang="en" sz="8000" b="1" dirty="0">
                <a:solidFill>
                  <a:schemeClr val="bg1"/>
                </a:solidFill>
                <a:latin typeface="Antonio" panose="020B0604020202020204" charset="0"/>
              </a:rPr>
              <a:t>17</a:t>
            </a:r>
          </a:p>
        </p:txBody>
      </p:sp>
      <p:pic>
        <p:nvPicPr>
          <p:cNvPr id="5" name="Picture 4" descr="A diagram of a basic computer program&#10;&#10;Description automatically generated with medium confidence">
            <a:extLst>
              <a:ext uri="{FF2B5EF4-FFF2-40B4-BE49-F238E27FC236}">
                <a16:creationId xmlns:a16="http://schemas.microsoft.com/office/drawing/2014/main" id="{9B041C54-390F-00EA-CE71-505EFF016B90}"/>
              </a:ext>
            </a:extLst>
          </p:cNvPr>
          <p:cNvPicPr>
            <a:picLocks noChangeAspect="1"/>
          </p:cNvPicPr>
          <p:nvPr/>
        </p:nvPicPr>
        <p:blipFill>
          <a:blip r:embed="rId3"/>
          <a:stretch>
            <a:fillRect/>
          </a:stretch>
        </p:blipFill>
        <p:spPr>
          <a:xfrm>
            <a:off x="4756160" y="1135406"/>
            <a:ext cx="4014777" cy="29242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3"/>
        <p:cNvGrpSpPr/>
        <p:nvPr/>
      </p:nvGrpSpPr>
      <p:grpSpPr>
        <a:xfrm>
          <a:off x="0" y="0"/>
          <a:ext cx="0" cy="0"/>
          <a:chOff x="0" y="0"/>
          <a:chExt cx="0" cy="0"/>
        </a:xfrm>
      </p:grpSpPr>
      <p:sp>
        <p:nvSpPr>
          <p:cNvPr id="3484" name="Google Shape;3484;p76"/>
          <p:cNvSpPr txBox="1">
            <a:spLocks noGrp="1"/>
          </p:cNvSpPr>
          <p:nvPr>
            <p:ph type="title"/>
          </p:nvPr>
        </p:nvSpPr>
        <p:spPr>
          <a:xfrm>
            <a:off x="754192" y="156496"/>
            <a:ext cx="7704000" cy="572700"/>
          </a:xfrm>
          <a:prstGeom prst="rect">
            <a:avLst/>
          </a:prstGeom>
        </p:spPr>
        <p:txBody>
          <a:bodyPr spcFirstLastPara="1" wrap="square" lIns="91425" tIns="91425" rIns="91425" bIns="91425" anchor="ctr" anchorCtr="0">
            <a:noAutofit/>
          </a:bodyPr>
          <a:lstStyle/>
          <a:p>
            <a:r>
              <a:rPr lang="en" dirty="0"/>
              <a:t>TABLE OF </a:t>
            </a:r>
            <a:r>
              <a:rPr lang="en" dirty="0">
                <a:solidFill>
                  <a:schemeClr val="bg2"/>
                </a:solidFill>
              </a:rPr>
              <a:t>CONTENTS</a:t>
            </a:r>
            <a:endParaRPr dirty="0">
              <a:solidFill>
                <a:schemeClr val="bg2"/>
              </a:solidFill>
            </a:endParaRPr>
          </a:p>
        </p:txBody>
      </p:sp>
      <p:sp>
        <p:nvSpPr>
          <p:cNvPr id="3485" name="Google Shape;3485;p76"/>
          <p:cNvSpPr/>
          <p:nvPr/>
        </p:nvSpPr>
        <p:spPr>
          <a:xfrm>
            <a:off x="3574319" y="2142956"/>
            <a:ext cx="1473300" cy="1473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86" name="Google Shape;3486;p76"/>
          <p:cNvSpPr/>
          <p:nvPr/>
        </p:nvSpPr>
        <p:spPr>
          <a:xfrm>
            <a:off x="1383338" y="862649"/>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chemeClr val="dk1"/>
                </a:solidFill>
                <a:latin typeface="Antonio" panose="020B0604020202020204" charset="0"/>
                <a:ea typeface="Barlow"/>
                <a:cs typeface="Times New Roman" panose="02020603050405020304" pitchFamily="18" charset="0"/>
                <a:sym typeface="Barlow"/>
              </a:rPr>
              <a:t>Introduction</a:t>
            </a:r>
            <a:endParaRPr b="1" dirty="0">
              <a:solidFill>
                <a:schemeClr val="dk1"/>
              </a:solidFill>
              <a:latin typeface="Antonio" panose="020B0604020202020204" charset="0"/>
              <a:ea typeface="Barlow"/>
              <a:cs typeface="Times New Roman" panose="02020603050405020304" pitchFamily="18" charset="0"/>
              <a:sym typeface="Barlow"/>
            </a:endParaRPr>
          </a:p>
        </p:txBody>
      </p:sp>
      <p:sp>
        <p:nvSpPr>
          <p:cNvPr id="3487" name="Google Shape;3487;p76"/>
          <p:cNvSpPr/>
          <p:nvPr/>
        </p:nvSpPr>
        <p:spPr>
          <a:xfrm>
            <a:off x="1374567" y="1563703"/>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b="1" dirty="0">
                <a:solidFill>
                  <a:schemeClr val="dk1"/>
                </a:solidFill>
                <a:latin typeface="Antonio" panose="020B0604020202020204" charset="0"/>
                <a:ea typeface="Barlow"/>
                <a:cs typeface="Times New Roman" panose="02020603050405020304" pitchFamily="18" charset="0"/>
                <a:sym typeface="Barlow"/>
              </a:rPr>
              <a:t>Objective</a:t>
            </a:r>
          </a:p>
        </p:txBody>
      </p:sp>
      <p:sp>
        <p:nvSpPr>
          <p:cNvPr id="3488" name="Google Shape;3488;p76"/>
          <p:cNvSpPr/>
          <p:nvPr/>
        </p:nvSpPr>
        <p:spPr>
          <a:xfrm>
            <a:off x="1398390" y="2241441"/>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solidFill>
                  <a:schemeClr val="dk1"/>
                </a:solidFill>
                <a:latin typeface="Antonio" panose="020B0604020202020204" charset="0"/>
                <a:ea typeface="Barlow"/>
                <a:cs typeface="Times New Roman" panose="02020603050405020304" pitchFamily="18" charset="0"/>
                <a:sym typeface="Barlow"/>
              </a:rPr>
              <a:t>Decoder</a:t>
            </a:r>
          </a:p>
        </p:txBody>
      </p:sp>
      <p:sp>
        <p:nvSpPr>
          <p:cNvPr id="3492" name="Google Shape;3492;p76"/>
          <p:cNvSpPr/>
          <p:nvPr/>
        </p:nvSpPr>
        <p:spPr>
          <a:xfrm>
            <a:off x="693766" y="896507"/>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1</a:t>
            </a:r>
            <a:endParaRPr sz="2500" b="1" dirty="0">
              <a:solidFill>
                <a:schemeClr val="lt1"/>
              </a:solidFill>
              <a:latin typeface="Antonio"/>
              <a:ea typeface="Antonio"/>
              <a:cs typeface="Antonio"/>
              <a:sym typeface="Antonio"/>
            </a:endParaRPr>
          </a:p>
        </p:txBody>
      </p:sp>
      <p:sp>
        <p:nvSpPr>
          <p:cNvPr id="3493" name="Google Shape;3493;p76"/>
          <p:cNvSpPr/>
          <p:nvPr/>
        </p:nvSpPr>
        <p:spPr>
          <a:xfrm>
            <a:off x="687567" y="1597411"/>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2</a:t>
            </a:r>
            <a:endParaRPr sz="2500" b="1" dirty="0">
              <a:solidFill>
                <a:schemeClr val="lt1"/>
              </a:solidFill>
              <a:latin typeface="Antonio"/>
              <a:ea typeface="Antonio"/>
              <a:cs typeface="Antonio"/>
              <a:sym typeface="Antonio"/>
            </a:endParaRPr>
          </a:p>
        </p:txBody>
      </p:sp>
      <p:sp>
        <p:nvSpPr>
          <p:cNvPr id="3494" name="Google Shape;3494;p76"/>
          <p:cNvSpPr/>
          <p:nvPr/>
        </p:nvSpPr>
        <p:spPr>
          <a:xfrm>
            <a:off x="708818" y="2275149"/>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3</a:t>
            </a:r>
            <a:endParaRPr sz="2500" b="1" dirty="0">
              <a:solidFill>
                <a:schemeClr val="lt1"/>
              </a:solidFill>
              <a:latin typeface="Antonio"/>
              <a:ea typeface="Antonio"/>
              <a:cs typeface="Antonio"/>
              <a:sym typeface="Antonio"/>
            </a:endParaRPr>
          </a:p>
        </p:txBody>
      </p:sp>
      <p:sp>
        <p:nvSpPr>
          <p:cNvPr id="86" name="Google Shape;3486;p76"/>
          <p:cNvSpPr/>
          <p:nvPr/>
        </p:nvSpPr>
        <p:spPr>
          <a:xfrm>
            <a:off x="6707850" y="896357"/>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chemeClr val="dk1"/>
                </a:solidFill>
                <a:latin typeface="Antonio" panose="020B0604020202020204" charset="0"/>
                <a:ea typeface="Barlow"/>
                <a:cs typeface="Times New Roman" panose="02020603050405020304" pitchFamily="18" charset="0"/>
                <a:sym typeface="Barlow"/>
              </a:rPr>
              <a:t>Encoder</a:t>
            </a:r>
            <a:endParaRPr b="1" dirty="0">
              <a:solidFill>
                <a:schemeClr val="dk1"/>
              </a:solidFill>
              <a:latin typeface="Antonio" panose="020B0604020202020204" charset="0"/>
              <a:ea typeface="Barlow"/>
              <a:cs typeface="Times New Roman" panose="02020603050405020304" pitchFamily="18" charset="0"/>
              <a:sym typeface="Barlow"/>
            </a:endParaRPr>
          </a:p>
        </p:txBody>
      </p:sp>
      <p:sp>
        <p:nvSpPr>
          <p:cNvPr id="87" name="Google Shape;3487;p76"/>
          <p:cNvSpPr/>
          <p:nvPr/>
        </p:nvSpPr>
        <p:spPr>
          <a:xfrm>
            <a:off x="6705278" y="1540843"/>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solidFill>
                  <a:schemeClr val="dk1"/>
                </a:solidFill>
                <a:latin typeface="Antonio" panose="020B0604020202020204" charset="0"/>
                <a:ea typeface="Barlow"/>
                <a:cs typeface="Times New Roman" panose="02020603050405020304" pitchFamily="18" charset="0"/>
                <a:sym typeface="Barlow"/>
              </a:rPr>
              <a:t>Types of Encoder</a:t>
            </a:r>
          </a:p>
        </p:txBody>
      </p:sp>
      <p:sp>
        <p:nvSpPr>
          <p:cNvPr id="88" name="Google Shape;3488;p76"/>
          <p:cNvSpPr/>
          <p:nvPr/>
        </p:nvSpPr>
        <p:spPr>
          <a:xfrm>
            <a:off x="6690636" y="2249525"/>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solidFill>
                  <a:schemeClr val="dk1"/>
                </a:solidFill>
                <a:latin typeface="Antonio" panose="020B0604020202020204" charset="0"/>
                <a:ea typeface="Barlow"/>
                <a:cs typeface="Times New Roman" panose="02020603050405020304" pitchFamily="18" charset="0"/>
                <a:sym typeface="Barlow"/>
              </a:rPr>
              <a:t>Diagram</a:t>
            </a:r>
          </a:p>
        </p:txBody>
      </p:sp>
      <p:sp>
        <p:nvSpPr>
          <p:cNvPr id="89" name="Google Shape;3492;p76"/>
          <p:cNvSpPr/>
          <p:nvPr/>
        </p:nvSpPr>
        <p:spPr>
          <a:xfrm>
            <a:off x="6018278" y="896507"/>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8</a:t>
            </a:r>
            <a:endParaRPr sz="2500" b="1" dirty="0">
              <a:solidFill>
                <a:schemeClr val="lt1"/>
              </a:solidFill>
              <a:latin typeface="Antonio"/>
              <a:ea typeface="Antonio"/>
              <a:cs typeface="Antonio"/>
              <a:sym typeface="Antonio"/>
            </a:endParaRPr>
          </a:p>
        </p:txBody>
      </p:sp>
      <p:sp>
        <p:nvSpPr>
          <p:cNvPr id="90" name="Google Shape;3493;p76"/>
          <p:cNvSpPr/>
          <p:nvPr/>
        </p:nvSpPr>
        <p:spPr>
          <a:xfrm>
            <a:off x="6018278" y="1574551"/>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9</a:t>
            </a:r>
            <a:endParaRPr sz="2500" b="1" dirty="0">
              <a:solidFill>
                <a:schemeClr val="lt1"/>
              </a:solidFill>
              <a:latin typeface="Antonio"/>
              <a:ea typeface="Antonio"/>
              <a:cs typeface="Antonio"/>
              <a:sym typeface="Antonio"/>
            </a:endParaRPr>
          </a:p>
        </p:txBody>
      </p:sp>
      <p:sp>
        <p:nvSpPr>
          <p:cNvPr id="91" name="Google Shape;3494;p76"/>
          <p:cNvSpPr/>
          <p:nvPr/>
        </p:nvSpPr>
        <p:spPr>
          <a:xfrm>
            <a:off x="6001064" y="2283233"/>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10</a:t>
            </a:r>
            <a:endParaRPr sz="2500" b="1" dirty="0">
              <a:solidFill>
                <a:schemeClr val="lt1"/>
              </a:solidFill>
              <a:latin typeface="Antonio"/>
              <a:ea typeface="Antonio"/>
              <a:cs typeface="Antonio"/>
              <a:sym typeface="Antonio"/>
            </a:endParaRPr>
          </a:p>
        </p:txBody>
      </p:sp>
      <p:sp>
        <p:nvSpPr>
          <p:cNvPr id="94" name="Google Shape;3486;p76"/>
          <p:cNvSpPr/>
          <p:nvPr/>
        </p:nvSpPr>
        <p:spPr>
          <a:xfrm>
            <a:off x="1398390" y="2960039"/>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chemeClr val="dk1"/>
                </a:solidFill>
                <a:latin typeface="Antonio" panose="020B0604020202020204" charset="0"/>
                <a:ea typeface="Barlow"/>
                <a:cs typeface="Times New Roman" panose="02020603050405020304" pitchFamily="18" charset="0"/>
                <a:sym typeface="Barlow"/>
              </a:rPr>
              <a:t>Types of Decoder</a:t>
            </a:r>
            <a:endParaRPr b="1" dirty="0">
              <a:solidFill>
                <a:schemeClr val="dk1"/>
              </a:solidFill>
              <a:latin typeface="Antonio" panose="020B0604020202020204" charset="0"/>
              <a:ea typeface="Barlow"/>
              <a:cs typeface="Times New Roman" panose="02020603050405020304" pitchFamily="18" charset="0"/>
              <a:sym typeface="Barlow"/>
            </a:endParaRPr>
          </a:p>
        </p:txBody>
      </p:sp>
      <p:sp>
        <p:nvSpPr>
          <p:cNvPr id="95" name="Google Shape;3492;p76"/>
          <p:cNvSpPr/>
          <p:nvPr/>
        </p:nvSpPr>
        <p:spPr>
          <a:xfrm>
            <a:off x="708818" y="2993897"/>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US" sz="2500" b="1" dirty="0">
                <a:solidFill>
                  <a:schemeClr val="lt1"/>
                </a:solidFill>
                <a:latin typeface="Antonio"/>
                <a:ea typeface="Antonio"/>
                <a:cs typeface="Antonio"/>
                <a:sym typeface="Antonio"/>
              </a:rPr>
              <a:t>4</a:t>
            </a:r>
            <a:endParaRPr sz="2500" b="1" dirty="0">
              <a:solidFill>
                <a:schemeClr val="lt1"/>
              </a:solidFill>
              <a:latin typeface="Antonio"/>
              <a:ea typeface="Antonio"/>
              <a:cs typeface="Antonio"/>
              <a:sym typeface="Antonio"/>
            </a:endParaRPr>
          </a:p>
        </p:txBody>
      </p:sp>
      <p:sp>
        <p:nvSpPr>
          <p:cNvPr id="98" name="Google Shape;3488;p76"/>
          <p:cNvSpPr/>
          <p:nvPr/>
        </p:nvSpPr>
        <p:spPr>
          <a:xfrm>
            <a:off x="6690636" y="2901394"/>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b="1" dirty="0">
                <a:solidFill>
                  <a:schemeClr val="dk1"/>
                </a:solidFill>
                <a:latin typeface="Antonio" panose="020B0604020202020204" charset="0"/>
                <a:ea typeface="Barlow"/>
                <a:cs typeface="Times New Roman" panose="02020603050405020304" pitchFamily="18" charset="0"/>
                <a:sym typeface="Barlow"/>
              </a:rPr>
              <a:t>Applications</a:t>
            </a:r>
          </a:p>
        </p:txBody>
      </p:sp>
      <p:sp>
        <p:nvSpPr>
          <p:cNvPr id="99" name="Google Shape;3494;p76"/>
          <p:cNvSpPr/>
          <p:nvPr/>
        </p:nvSpPr>
        <p:spPr>
          <a:xfrm>
            <a:off x="6001064" y="2935102"/>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11</a:t>
            </a:r>
            <a:endParaRPr sz="2500" b="1" dirty="0">
              <a:solidFill>
                <a:schemeClr val="lt1"/>
              </a:solidFill>
              <a:latin typeface="Antonio"/>
              <a:ea typeface="Antonio"/>
              <a:cs typeface="Antonio"/>
              <a:sym typeface="Antonio"/>
            </a:endParaRPr>
          </a:p>
        </p:txBody>
      </p:sp>
      <p:sp>
        <p:nvSpPr>
          <p:cNvPr id="6" name="Google Shape;3486;p76">
            <a:extLst>
              <a:ext uri="{FF2B5EF4-FFF2-40B4-BE49-F238E27FC236}">
                <a16:creationId xmlns:a16="http://schemas.microsoft.com/office/drawing/2014/main" id="{307DF877-8C89-C526-23A0-EE03EBDBE14D}"/>
              </a:ext>
            </a:extLst>
          </p:cNvPr>
          <p:cNvSpPr/>
          <p:nvPr/>
        </p:nvSpPr>
        <p:spPr>
          <a:xfrm>
            <a:off x="1398390" y="3619933"/>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chemeClr val="dk1"/>
                </a:solidFill>
                <a:latin typeface="Antonio" panose="020B0604020202020204" charset="0"/>
                <a:ea typeface="Barlow"/>
                <a:cs typeface="Times New Roman" panose="02020603050405020304" pitchFamily="18" charset="0"/>
                <a:sym typeface="Barlow"/>
              </a:rPr>
              <a:t>Diagram</a:t>
            </a:r>
            <a:endParaRPr b="1" dirty="0">
              <a:solidFill>
                <a:schemeClr val="dk1"/>
              </a:solidFill>
              <a:latin typeface="Antonio" panose="020B0604020202020204" charset="0"/>
              <a:ea typeface="Barlow"/>
              <a:cs typeface="Times New Roman" panose="02020603050405020304" pitchFamily="18" charset="0"/>
              <a:sym typeface="Barlow"/>
            </a:endParaRPr>
          </a:p>
        </p:txBody>
      </p:sp>
      <p:sp>
        <p:nvSpPr>
          <p:cNvPr id="7" name="Google Shape;3492;p76">
            <a:extLst>
              <a:ext uri="{FF2B5EF4-FFF2-40B4-BE49-F238E27FC236}">
                <a16:creationId xmlns:a16="http://schemas.microsoft.com/office/drawing/2014/main" id="{AB69C320-3836-5C42-2C0B-8EE8E704B5EA}"/>
              </a:ext>
            </a:extLst>
          </p:cNvPr>
          <p:cNvSpPr/>
          <p:nvPr/>
        </p:nvSpPr>
        <p:spPr>
          <a:xfrm>
            <a:off x="708818" y="3653791"/>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US" sz="2500" b="1" dirty="0">
                <a:solidFill>
                  <a:schemeClr val="lt1"/>
                </a:solidFill>
                <a:latin typeface="Antonio"/>
                <a:ea typeface="Antonio"/>
                <a:cs typeface="Antonio"/>
                <a:sym typeface="Antonio"/>
              </a:rPr>
              <a:t>5</a:t>
            </a:r>
            <a:endParaRPr sz="2500" b="1" dirty="0">
              <a:solidFill>
                <a:schemeClr val="lt1"/>
              </a:solidFill>
              <a:latin typeface="Antonio"/>
              <a:ea typeface="Antonio"/>
              <a:cs typeface="Antonio"/>
              <a:sym typeface="Antonio"/>
            </a:endParaRPr>
          </a:p>
        </p:txBody>
      </p:sp>
      <p:sp>
        <p:nvSpPr>
          <p:cNvPr id="8" name="Google Shape;3486;p76">
            <a:extLst>
              <a:ext uri="{FF2B5EF4-FFF2-40B4-BE49-F238E27FC236}">
                <a16:creationId xmlns:a16="http://schemas.microsoft.com/office/drawing/2014/main" id="{143180D5-9DB2-9BF2-DA5C-D63820255CFD}"/>
              </a:ext>
            </a:extLst>
          </p:cNvPr>
          <p:cNvSpPr/>
          <p:nvPr/>
        </p:nvSpPr>
        <p:spPr>
          <a:xfrm>
            <a:off x="1398390" y="4279677"/>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chemeClr val="dk1"/>
                </a:solidFill>
                <a:latin typeface="Antonio" panose="020B0604020202020204" charset="0"/>
                <a:ea typeface="Barlow"/>
                <a:cs typeface="Times New Roman" panose="02020603050405020304" pitchFamily="18" charset="0"/>
                <a:sym typeface="Barlow"/>
              </a:rPr>
              <a:t> Applications</a:t>
            </a:r>
            <a:endParaRPr b="1" dirty="0">
              <a:solidFill>
                <a:schemeClr val="dk1"/>
              </a:solidFill>
              <a:latin typeface="Antonio" panose="020B0604020202020204" charset="0"/>
              <a:ea typeface="Barlow"/>
              <a:cs typeface="Times New Roman" panose="02020603050405020304" pitchFamily="18" charset="0"/>
              <a:sym typeface="Barlow"/>
            </a:endParaRPr>
          </a:p>
        </p:txBody>
      </p:sp>
      <p:sp>
        <p:nvSpPr>
          <p:cNvPr id="9" name="Google Shape;3492;p76">
            <a:extLst>
              <a:ext uri="{FF2B5EF4-FFF2-40B4-BE49-F238E27FC236}">
                <a16:creationId xmlns:a16="http://schemas.microsoft.com/office/drawing/2014/main" id="{54C669D3-363F-725C-D6F3-39CAE75657D6}"/>
              </a:ext>
            </a:extLst>
          </p:cNvPr>
          <p:cNvSpPr/>
          <p:nvPr/>
        </p:nvSpPr>
        <p:spPr>
          <a:xfrm>
            <a:off x="708818" y="4313535"/>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US" sz="2500" b="1" dirty="0">
                <a:solidFill>
                  <a:schemeClr val="lt1"/>
                </a:solidFill>
                <a:latin typeface="Antonio"/>
                <a:ea typeface="Antonio"/>
                <a:cs typeface="Antonio"/>
                <a:sym typeface="Antonio"/>
              </a:rPr>
              <a:t>6</a:t>
            </a:r>
            <a:endParaRPr sz="2500" b="1" dirty="0">
              <a:solidFill>
                <a:schemeClr val="lt1"/>
              </a:solidFill>
              <a:latin typeface="Antonio"/>
              <a:ea typeface="Antonio"/>
              <a:cs typeface="Antonio"/>
              <a:sym typeface="Antonio"/>
            </a:endParaRPr>
          </a:p>
        </p:txBody>
      </p:sp>
      <p:sp>
        <p:nvSpPr>
          <p:cNvPr id="10" name="Google Shape;3486;p76">
            <a:extLst>
              <a:ext uri="{FF2B5EF4-FFF2-40B4-BE49-F238E27FC236}">
                <a16:creationId xmlns:a16="http://schemas.microsoft.com/office/drawing/2014/main" id="{C862C2AF-0AB7-F19C-6F72-7E935AAF12EF}"/>
              </a:ext>
            </a:extLst>
          </p:cNvPr>
          <p:cNvSpPr/>
          <p:nvPr/>
        </p:nvSpPr>
        <p:spPr>
          <a:xfrm>
            <a:off x="6707850" y="3588286"/>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b="1" dirty="0">
                <a:solidFill>
                  <a:schemeClr val="dk1"/>
                </a:solidFill>
                <a:latin typeface="Antonio" panose="020B0604020202020204" charset="0"/>
                <a:ea typeface="Barlow"/>
                <a:cs typeface="Times New Roman" panose="02020603050405020304" pitchFamily="18" charset="0"/>
                <a:sym typeface="Barlow"/>
              </a:rPr>
              <a:t>Emerging Trends</a:t>
            </a:r>
            <a:endParaRPr b="1" dirty="0">
              <a:solidFill>
                <a:schemeClr val="dk1"/>
              </a:solidFill>
              <a:latin typeface="Antonio" panose="020B0604020202020204" charset="0"/>
              <a:ea typeface="Barlow"/>
              <a:cs typeface="Times New Roman" panose="02020603050405020304" pitchFamily="18" charset="0"/>
              <a:sym typeface="Barlow"/>
            </a:endParaRPr>
          </a:p>
        </p:txBody>
      </p:sp>
      <p:sp>
        <p:nvSpPr>
          <p:cNvPr id="11" name="Google Shape;3492;p76">
            <a:extLst>
              <a:ext uri="{FF2B5EF4-FFF2-40B4-BE49-F238E27FC236}">
                <a16:creationId xmlns:a16="http://schemas.microsoft.com/office/drawing/2014/main" id="{7B445FC0-A16B-3080-BF4A-A7E62637B897}"/>
              </a:ext>
            </a:extLst>
          </p:cNvPr>
          <p:cNvSpPr/>
          <p:nvPr/>
        </p:nvSpPr>
        <p:spPr>
          <a:xfrm>
            <a:off x="6018278" y="3622144"/>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US" sz="2500" b="1" dirty="0">
                <a:solidFill>
                  <a:schemeClr val="lt1"/>
                </a:solidFill>
                <a:latin typeface="Antonio"/>
                <a:ea typeface="Antonio"/>
                <a:cs typeface="Antonio"/>
                <a:sym typeface="Antonio"/>
              </a:rPr>
              <a:t>13</a:t>
            </a:r>
            <a:endParaRPr sz="2500" b="1" dirty="0">
              <a:solidFill>
                <a:schemeClr val="lt1"/>
              </a:solidFill>
              <a:latin typeface="Antonio"/>
              <a:ea typeface="Antonio"/>
              <a:cs typeface="Antonio"/>
              <a:sym typeface="Antonio"/>
            </a:endParaRPr>
          </a:p>
        </p:txBody>
      </p:sp>
      <p:sp>
        <p:nvSpPr>
          <p:cNvPr id="12" name="Google Shape;3486;p76">
            <a:extLst>
              <a:ext uri="{FF2B5EF4-FFF2-40B4-BE49-F238E27FC236}">
                <a16:creationId xmlns:a16="http://schemas.microsoft.com/office/drawing/2014/main" id="{ADD9C216-8C34-F336-CB2D-7F8075883A3B}"/>
              </a:ext>
            </a:extLst>
          </p:cNvPr>
          <p:cNvSpPr/>
          <p:nvPr/>
        </p:nvSpPr>
        <p:spPr>
          <a:xfrm>
            <a:off x="6705278" y="4296968"/>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chemeClr val="dk1"/>
                </a:solidFill>
                <a:latin typeface="Antonio" panose="020B0604020202020204" charset="0"/>
                <a:ea typeface="Barlow"/>
                <a:cs typeface="Times New Roman" panose="02020603050405020304" pitchFamily="18" charset="0"/>
                <a:sym typeface="Barlow"/>
              </a:rPr>
              <a:t>Discussion</a:t>
            </a:r>
            <a:endParaRPr b="1" dirty="0">
              <a:solidFill>
                <a:schemeClr val="dk1"/>
              </a:solidFill>
              <a:latin typeface="Antonio" panose="020B0604020202020204" charset="0"/>
              <a:ea typeface="Barlow"/>
              <a:cs typeface="Times New Roman" panose="02020603050405020304" pitchFamily="18" charset="0"/>
              <a:sym typeface="Barlow"/>
            </a:endParaRPr>
          </a:p>
        </p:txBody>
      </p:sp>
      <p:sp>
        <p:nvSpPr>
          <p:cNvPr id="13" name="Google Shape;3492;p76">
            <a:extLst>
              <a:ext uri="{FF2B5EF4-FFF2-40B4-BE49-F238E27FC236}">
                <a16:creationId xmlns:a16="http://schemas.microsoft.com/office/drawing/2014/main" id="{75106598-62A4-6D57-2868-18EB319E40B3}"/>
              </a:ext>
            </a:extLst>
          </p:cNvPr>
          <p:cNvSpPr/>
          <p:nvPr/>
        </p:nvSpPr>
        <p:spPr>
          <a:xfrm>
            <a:off x="6018278" y="4270331"/>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US" sz="2500" b="1" dirty="0">
                <a:solidFill>
                  <a:schemeClr val="lt1"/>
                </a:solidFill>
                <a:latin typeface="Antonio"/>
                <a:ea typeface="Antonio"/>
                <a:cs typeface="Antonio"/>
                <a:sym typeface="Antonio"/>
              </a:rPr>
              <a:t>16</a:t>
            </a:r>
            <a:endParaRPr sz="2500" b="1" dirty="0">
              <a:solidFill>
                <a:schemeClr val="lt1"/>
              </a:solidFill>
              <a:latin typeface="Antonio"/>
              <a:ea typeface="Antonio"/>
              <a:cs typeface="Antonio"/>
              <a:sym typeface="Antonio"/>
            </a:endParaRPr>
          </a:p>
        </p:txBody>
      </p:sp>
      <p:sp>
        <p:nvSpPr>
          <p:cNvPr id="14" name="Google Shape;3486;p76">
            <a:extLst>
              <a:ext uri="{FF2B5EF4-FFF2-40B4-BE49-F238E27FC236}">
                <a16:creationId xmlns:a16="http://schemas.microsoft.com/office/drawing/2014/main" id="{CF9ECDB3-A2F3-3F02-925E-C5C45F2B86C1}"/>
              </a:ext>
            </a:extLst>
          </p:cNvPr>
          <p:cNvSpPr/>
          <p:nvPr/>
        </p:nvSpPr>
        <p:spPr>
          <a:xfrm>
            <a:off x="4053120" y="4136597"/>
            <a:ext cx="1397364" cy="39902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dirty="0">
                <a:solidFill>
                  <a:schemeClr val="dk1"/>
                </a:solidFill>
                <a:latin typeface="Antonio" panose="020B0604020202020204" charset="0"/>
                <a:ea typeface="Barlow"/>
                <a:cs typeface="Times New Roman" panose="02020603050405020304" pitchFamily="18" charset="0"/>
                <a:sym typeface="Barlow"/>
              </a:rPr>
              <a:t>Conclusion</a:t>
            </a:r>
            <a:endParaRPr b="1" dirty="0">
              <a:solidFill>
                <a:schemeClr val="dk1"/>
              </a:solidFill>
              <a:latin typeface="Antonio" panose="020B0604020202020204" charset="0"/>
              <a:ea typeface="Barlow"/>
              <a:cs typeface="Times New Roman" panose="02020603050405020304" pitchFamily="18" charset="0"/>
              <a:sym typeface="Barlow"/>
            </a:endParaRPr>
          </a:p>
        </p:txBody>
      </p:sp>
      <p:sp>
        <p:nvSpPr>
          <p:cNvPr id="15" name="Google Shape;3492;p76">
            <a:extLst>
              <a:ext uri="{FF2B5EF4-FFF2-40B4-BE49-F238E27FC236}">
                <a16:creationId xmlns:a16="http://schemas.microsoft.com/office/drawing/2014/main" id="{81889592-D07B-862D-B751-685613225CBF}"/>
              </a:ext>
            </a:extLst>
          </p:cNvPr>
          <p:cNvSpPr/>
          <p:nvPr/>
        </p:nvSpPr>
        <p:spPr>
          <a:xfrm>
            <a:off x="3363548" y="4136747"/>
            <a:ext cx="545696" cy="39902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17</a:t>
            </a:r>
            <a:endParaRPr sz="2500" b="1" dirty="0">
              <a:solidFill>
                <a:schemeClr val="lt1"/>
              </a:solidFill>
              <a:latin typeface="Antonio"/>
              <a:ea typeface="Antonio"/>
              <a:cs typeface="Antonio"/>
              <a:sym typeface="Antonio"/>
            </a:endParaRP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E8D7E154-C196-611C-DF0A-DDDD0F628D26}"/>
              </a:ext>
            </a:extLst>
          </p:cNvPr>
          <p:cNvPicPr>
            <a:picLocks noChangeAspect="1"/>
          </p:cNvPicPr>
          <p:nvPr/>
        </p:nvPicPr>
        <p:blipFill>
          <a:blip r:embed="rId5"/>
          <a:stretch>
            <a:fillRect/>
          </a:stretch>
        </p:blipFill>
        <p:spPr>
          <a:xfrm>
            <a:off x="3715385" y="2241441"/>
            <a:ext cx="1191168" cy="1191168"/>
          </a:xfrm>
          <a:prstGeom prst="rect">
            <a:avLst/>
          </a:prstGeom>
        </p:spPr>
      </p:pic>
      <p:pic>
        <p:nvPicPr>
          <p:cNvPr id="67" name="Video 66">
            <a:hlinkClick r:id="" action="ppaction://media"/>
            <a:extLst>
              <a:ext uri="{FF2B5EF4-FFF2-40B4-BE49-F238E27FC236}">
                <a16:creationId xmlns:a16="http://schemas.microsoft.com/office/drawing/2014/main" id="{F919ABC3-53A8-BED9-3DF4-8419CC3524F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660291142"/>
      </p:ext>
    </p:extLst>
  </p:cSld>
  <p:clrMapOvr>
    <a:masterClrMapping/>
  </p:clrMapOvr>
  <mc:AlternateContent xmlns:mc="http://schemas.openxmlformats.org/markup-compatibility/2006" xmlns:p14="http://schemas.microsoft.com/office/powerpoint/2010/main">
    <mc:Choice Requires="p14">
      <p:transition spd="slow" p14:dur="2000" advTm="8522"/>
    </mc:Choice>
    <mc:Fallback xmlns="">
      <p:transition spd="slow" advTm="8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7"/>
                </p:tgtEl>
              </p:cMediaNode>
            </p:video>
            <p:seq concurrent="1" nextAc="seek">
              <p:cTn id="8" restart="whenNotActive" fill="hold" evtFilter="cancelBubble" nodeType="interactiveSeq">
                <p:stCondLst>
                  <p:cond evt="onClick" delay="0">
                    <p:tgtEl>
                      <p:spTgt spid="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7"/>
                                        </p:tgtEl>
                                      </p:cBhvr>
                                    </p:cmd>
                                  </p:childTnLst>
                                </p:cTn>
                              </p:par>
                            </p:childTnLst>
                          </p:cTn>
                        </p:par>
                      </p:childTnLst>
                    </p:cTn>
                  </p:par>
                </p:childTnLst>
              </p:cTn>
              <p:nextCondLst>
                <p:cond evt="onClick" delay="0">
                  <p:tgtEl>
                    <p:spTgt spid="6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70"/>
          <p:cNvSpPr txBox="1">
            <a:spLocks noGrp="1"/>
          </p:cNvSpPr>
          <p:nvPr>
            <p:ph type="title"/>
          </p:nvPr>
        </p:nvSpPr>
        <p:spPr>
          <a:xfrm flipH="1">
            <a:off x="2593162" y="1753675"/>
            <a:ext cx="49773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solidFill>
                <a:schemeClr val="bg2"/>
              </a:solidFill>
            </a:endParaRPr>
          </a:p>
        </p:txBody>
      </p:sp>
      <p:sp>
        <p:nvSpPr>
          <p:cNvPr id="2938" name="Google Shape;2938;p70"/>
          <p:cNvSpPr txBox="1">
            <a:spLocks noGrp="1"/>
          </p:cNvSpPr>
          <p:nvPr>
            <p:ph type="title" idx="2"/>
          </p:nvPr>
        </p:nvSpPr>
        <p:spPr>
          <a:xfrm flipH="1">
            <a:off x="740425" y="1734675"/>
            <a:ext cx="1471500" cy="1471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01</a:t>
            </a:r>
            <a:endParaRPr dirty="0"/>
          </a:p>
        </p:txBody>
      </p:sp>
      <p:cxnSp>
        <p:nvCxnSpPr>
          <p:cNvPr id="3070" name="Google Shape;3070;p70"/>
          <p:cNvCxnSpPr/>
          <p:nvPr/>
        </p:nvCxnSpPr>
        <p:spPr>
          <a:xfrm>
            <a:off x="-12836" y="1247198"/>
            <a:ext cx="9144000" cy="0"/>
          </a:xfrm>
          <a:prstGeom prst="straightConnector1">
            <a:avLst/>
          </a:prstGeom>
          <a:noFill/>
          <a:ln w="38100" cap="flat" cmpd="sng">
            <a:solidFill>
              <a:schemeClr val="dk1"/>
            </a:solidFill>
            <a:prstDash val="solid"/>
            <a:round/>
            <a:headEnd type="none" w="med" len="med"/>
            <a:tailEnd type="none" w="med" len="med"/>
          </a:ln>
        </p:spPr>
      </p:cxnSp>
      <p:sp>
        <p:nvSpPr>
          <p:cNvPr id="3" name="Rectangle 2"/>
          <p:cNvSpPr/>
          <p:nvPr/>
        </p:nvSpPr>
        <p:spPr>
          <a:xfrm>
            <a:off x="2593162" y="2661675"/>
            <a:ext cx="5929286" cy="1938992"/>
          </a:xfrm>
          <a:prstGeom prst="rect">
            <a:avLst/>
          </a:prstGeom>
        </p:spPr>
        <p:txBody>
          <a:bodyPr wrap="square">
            <a:spAutoFit/>
          </a:bodyPr>
          <a:lstStyle/>
          <a:p>
            <a:pPr algn="just"/>
            <a:r>
              <a:rPr lang="en-US" sz="1200" dirty="0">
                <a:latin typeface="Barlow" panose="00000500000000000000" pitchFamily="2" charset="0"/>
                <a:cs typeface="Times New Roman" panose="02020603050405020304" pitchFamily="18" charset="0"/>
              </a:rPr>
              <a:t>In the digital age, where information is paramount, understanding the processes that govern data transformation is crucial. This presentation delves into the fundamental concepts of encoding and decoding, shedding light on their roles in shaping the way information is handled across diverse applications.</a:t>
            </a:r>
          </a:p>
          <a:p>
            <a:pPr algn="just"/>
            <a:r>
              <a:rPr lang="en-US" sz="1200" dirty="0">
                <a:latin typeface="Barlow" panose="00000500000000000000" pitchFamily="2" charset="0"/>
                <a:cs typeface="Times New Roman" panose="02020603050405020304" pitchFamily="18" charset="0"/>
              </a:rPr>
              <a:t>Throughout this session, we will demystify the functionality of encoders and decoders, examining their applications in communication systems, digital electronics, and multimedia. Join us as we navigate through the intricacies of these core components, unraveling their significance and impact in the landscape of modern technology.</a:t>
            </a:r>
          </a:p>
          <a:p>
            <a:pPr algn="just"/>
            <a:r>
              <a:rPr lang="en-US" sz="1200" dirty="0">
                <a:latin typeface="Barlow" panose="00000500000000000000" pitchFamily="2" charset="0"/>
                <a:cs typeface="Times New Roman" panose="02020603050405020304" pitchFamily="18" charset="0"/>
              </a:rPr>
              <a:t>Let's begin our exploration of Encoder, Decoder, and the profound influence they exert on the processing of information in our interconnected world."</a:t>
            </a:r>
          </a:p>
        </p:txBody>
      </p:sp>
      <p:pic>
        <p:nvPicPr>
          <p:cNvPr id="9" name="Picture 8" descr="A magnifying glass with numbers and a number on it&#10;&#10;Description automatically generated">
            <a:extLst>
              <a:ext uri="{FF2B5EF4-FFF2-40B4-BE49-F238E27FC236}">
                <a16:creationId xmlns:a16="http://schemas.microsoft.com/office/drawing/2014/main" id="{21AAB2AC-5549-1886-AC2E-FF87512C04B2}"/>
              </a:ext>
            </a:extLst>
          </p:cNvPr>
          <p:cNvPicPr>
            <a:picLocks noChangeAspect="1"/>
          </p:cNvPicPr>
          <p:nvPr/>
        </p:nvPicPr>
        <p:blipFill>
          <a:blip r:embed="rId5"/>
          <a:stretch>
            <a:fillRect/>
          </a:stretch>
        </p:blipFill>
        <p:spPr>
          <a:xfrm>
            <a:off x="1152035" y="-63002"/>
            <a:ext cx="1310200" cy="13102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46F5BEDA-951F-76E3-599B-ECB45AFE27B6}"/>
              </a:ext>
            </a:extLst>
          </p:cNvPr>
          <p:cNvPicPr>
            <a:picLocks noChangeAspect="1"/>
          </p:cNvPicPr>
          <p:nvPr/>
        </p:nvPicPr>
        <p:blipFill>
          <a:blip r:embed="rId6"/>
          <a:stretch>
            <a:fillRect/>
          </a:stretch>
        </p:blipFill>
        <p:spPr>
          <a:xfrm>
            <a:off x="5447576" y="31878"/>
            <a:ext cx="962254" cy="1133455"/>
          </a:xfrm>
          <a:prstGeom prst="rect">
            <a:avLst/>
          </a:prstGeom>
        </p:spPr>
      </p:pic>
      <p:pic>
        <p:nvPicPr>
          <p:cNvPr id="46" name="Video 45">
            <a:hlinkClick r:id="" action="ppaction://media"/>
            <a:extLst>
              <a:ext uri="{FF2B5EF4-FFF2-40B4-BE49-F238E27FC236}">
                <a16:creationId xmlns:a16="http://schemas.microsoft.com/office/drawing/2014/main" id="{A25C95DA-B06F-478C-61F4-597FD32E475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70458972"/>
      </p:ext>
    </p:extLst>
  </p:cSld>
  <p:clrMapOvr>
    <a:masterClrMapping/>
  </p:clrMapOvr>
  <mc:AlternateContent xmlns:mc="http://schemas.openxmlformats.org/markup-compatibility/2006" xmlns:p14="http://schemas.microsoft.com/office/powerpoint/2010/main">
    <mc:Choice Requires="p14">
      <p:transition spd="slow" p14:dur="2000" advTm="18088"/>
    </mc:Choice>
    <mc:Fallback xmlns="">
      <p:transition spd="slow" advTm="18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6"/>
                </p:tgtEl>
              </p:cMediaNode>
            </p:video>
            <p:seq concurrent="1" nextAc="seek">
              <p:cTn id="8" restart="whenNotActive" fill="hold" evtFilter="cancelBubble" nodeType="interactiveSeq">
                <p:stCondLst>
                  <p:cond evt="onClick" delay="0">
                    <p:tgtEl>
                      <p:spTgt spid="4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6"/>
                                        </p:tgtEl>
                                      </p:cBhvr>
                                    </p:cmd>
                                  </p:childTnLst>
                                </p:cTn>
                              </p:par>
                            </p:childTnLst>
                          </p:cTn>
                        </p:par>
                      </p:childTnLst>
                    </p:cTn>
                  </p:par>
                </p:childTnLst>
              </p:cTn>
              <p:nextCondLst>
                <p:cond evt="onClick" delay="0">
                  <p:tgtEl>
                    <p:spTgt spid="4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70"/>
          <p:cNvSpPr txBox="1">
            <a:spLocks noGrp="1"/>
          </p:cNvSpPr>
          <p:nvPr>
            <p:ph type="title"/>
          </p:nvPr>
        </p:nvSpPr>
        <p:spPr>
          <a:xfrm flipH="1">
            <a:off x="2252114" y="1356094"/>
            <a:ext cx="49773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solidFill>
                <a:schemeClr val="dk2"/>
              </a:solidFill>
            </a:endParaRPr>
          </a:p>
        </p:txBody>
      </p:sp>
      <p:sp>
        <p:nvSpPr>
          <p:cNvPr id="2938" name="Google Shape;2938;p70"/>
          <p:cNvSpPr txBox="1">
            <a:spLocks noGrp="1"/>
          </p:cNvSpPr>
          <p:nvPr>
            <p:ph type="title" idx="2"/>
          </p:nvPr>
        </p:nvSpPr>
        <p:spPr>
          <a:xfrm flipH="1">
            <a:off x="220896" y="1315441"/>
            <a:ext cx="1471500" cy="1471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02</a:t>
            </a:r>
            <a:endParaRPr dirty="0"/>
          </a:p>
        </p:txBody>
      </p:sp>
      <p:cxnSp>
        <p:nvCxnSpPr>
          <p:cNvPr id="3001" name="Google Shape;3001;p70"/>
          <p:cNvCxnSpPr/>
          <p:nvPr/>
        </p:nvCxnSpPr>
        <p:spPr>
          <a:xfrm>
            <a:off x="0" y="4107366"/>
            <a:ext cx="9144000" cy="0"/>
          </a:xfrm>
          <a:prstGeom prst="straightConnector1">
            <a:avLst/>
          </a:prstGeom>
          <a:noFill/>
          <a:ln w="38100" cap="flat" cmpd="sng">
            <a:solidFill>
              <a:schemeClr val="dk1"/>
            </a:solidFill>
            <a:prstDash val="solid"/>
            <a:round/>
            <a:headEnd type="none" w="med" len="med"/>
            <a:tailEnd type="none" w="med" len="med"/>
          </a:ln>
        </p:spPr>
      </p:cxnSp>
      <p:cxnSp>
        <p:nvCxnSpPr>
          <p:cNvPr id="3070" name="Google Shape;3070;p70"/>
          <p:cNvCxnSpPr/>
          <p:nvPr/>
        </p:nvCxnSpPr>
        <p:spPr>
          <a:xfrm>
            <a:off x="-12836" y="1193408"/>
            <a:ext cx="9144000" cy="0"/>
          </a:xfrm>
          <a:prstGeom prst="straightConnector1">
            <a:avLst/>
          </a:prstGeom>
          <a:noFill/>
          <a:ln w="38100" cap="flat" cmpd="sng">
            <a:solidFill>
              <a:schemeClr val="dk1"/>
            </a:solidFill>
            <a:prstDash val="solid"/>
            <a:round/>
            <a:headEnd type="none" w="med" len="med"/>
            <a:tailEnd type="none" w="med" len="med"/>
          </a:ln>
        </p:spPr>
      </p:cxnSp>
      <p:grpSp>
        <p:nvGrpSpPr>
          <p:cNvPr id="3071" name="Google Shape;3071;p70"/>
          <p:cNvGrpSpPr/>
          <p:nvPr/>
        </p:nvGrpSpPr>
        <p:grpSpPr>
          <a:xfrm>
            <a:off x="8315593" y="237486"/>
            <a:ext cx="696579" cy="664277"/>
            <a:chOff x="1523350" y="584350"/>
            <a:chExt cx="598950" cy="571175"/>
          </a:xfrm>
        </p:grpSpPr>
        <p:sp>
          <p:nvSpPr>
            <p:cNvPr id="3072" name="Google Shape;3072;p70"/>
            <p:cNvSpPr/>
            <p:nvPr/>
          </p:nvSpPr>
          <p:spPr>
            <a:xfrm>
              <a:off x="1523350" y="584350"/>
              <a:ext cx="598950" cy="571175"/>
            </a:xfrm>
            <a:custGeom>
              <a:avLst/>
              <a:gdLst/>
              <a:ahLst/>
              <a:cxnLst/>
              <a:rect l="l" t="t" r="r" b="b"/>
              <a:pathLst>
                <a:path w="23958" h="22847" extrusionOk="0">
                  <a:moveTo>
                    <a:pt x="11924" y="1"/>
                  </a:moveTo>
                  <a:cubicBezTo>
                    <a:pt x="11563" y="1"/>
                    <a:pt x="11199" y="18"/>
                    <a:pt x="10833" y="52"/>
                  </a:cubicBezTo>
                  <a:cubicBezTo>
                    <a:pt x="4585" y="680"/>
                    <a:pt x="0" y="6263"/>
                    <a:pt x="629" y="12548"/>
                  </a:cubicBezTo>
                  <a:cubicBezTo>
                    <a:pt x="1184" y="18446"/>
                    <a:pt x="6135" y="22847"/>
                    <a:pt x="11936" y="22847"/>
                  </a:cubicBezTo>
                  <a:cubicBezTo>
                    <a:pt x="12317" y="22847"/>
                    <a:pt x="12701" y="22828"/>
                    <a:pt x="13088" y="22789"/>
                  </a:cubicBezTo>
                  <a:cubicBezTo>
                    <a:pt x="19373" y="22160"/>
                    <a:pt x="23957" y="16578"/>
                    <a:pt x="23329" y="10293"/>
                  </a:cubicBezTo>
                  <a:cubicBezTo>
                    <a:pt x="22737" y="4409"/>
                    <a:pt x="17752" y="1"/>
                    <a:pt x="11924"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3" name="Google Shape;3073;p70"/>
            <p:cNvGrpSpPr/>
            <p:nvPr/>
          </p:nvGrpSpPr>
          <p:grpSpPr>
            <a:xfrm>
              <a:off x="1555700" y="627250"/>
              <a:ext cx="534250" cy="485225"/>
              <a:chOff x="1555700" y="627250"/>
              <a:chExt cx="534250" cy="485225"/>
            </a:xfrm>
          </p:grpSpPr>
          <p:sp>
            <p:nvSpPr>
              <p:cNvPr id="3074" name="Google Shape;3074;p70"/>
              <p:cNvSpPr/>
              <p:nvPr/>
            </p:nvSpPr>
            <p:spPr>
              <a:xfrm>
                <a:off x="1555700" y="627250"/>
                <a:ext cx="534250" cy="485225"/>
              </a:xfrm>
              <a:custGeom>
                <a:avLst/>
                <a:gdLst/>
                <a:ahLst/>
                <a:cxnLst/>
                <a:rect l="l" t="t" r="r" b="b"/>
                <a:pathLst>
                  <a:path w="21370" h="19409" extrusionOk="0">
                    <a:moveTo>
                      <a:pt x="10670" y="0"/>
                    </a:moveTo>
                    <a:cubicBezTo>
                      <a:pt x="9932" y="0"/>
                      <a:pt x="9181" y="84"/>
                      <a:pt x="8430" y="258"/>
                    </a:cubicBezTo>
                    <a:cubicBezTo>
                      <a:pt x="3217" y="1478"/>
                      <a:pt x="0" y="6728"/>
                      <a:pt x="1220" y="11941"/>
                    </a:cubicBezTo>
                    <a:cubicBezTo>
                      <a:pt x="2298" y="16408"/>
                      <a:pt x="6279" y="19409"/>
                      <a:pt x="10676" y="19409"/>
                    </a:cubicBezTo>
                    <a:cubicBezTo>
                      <a:pt x="11411" y="19409"/>
                      <a:pt x="12157" y="19325"/>
                      <a:pt x="12903" y="19151"/>
                    </a:cubicBezTo>
                    <a:cubicBezTo>
                      <a:pt x="18116" y="17930"/>
                      <a:pt x="21370" y="12681"/>
                      <a:pt x="20113" y="7468"/>
                    </a:cubicBezTo>
                    <a:cubicBezTo>
                      <a:pt x="19067" y="3001"/>
                      <a:pt x="15090" y="0"/>
                      <a:pt x="10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0"/>
              <p:cNvSpPr/>
              <p:nvPr/>
            </p:nvSpPr>
            <p:spPr>
              <a:xfrm>
                <a:off x="1722075" y="696550"/>
                <a:ext cx="247725" cy="345700"/>
              </a:xfrm>
              <a:custGeom>
                <a:avLst/>
                <a:gdLst/>
                <a:ahLst/>
                <a:cxnLst/>
                <a:rect l="l" t="t" r="r" b="b"/>
                <a:pathLst>
                  <a:path w="9909" h="13828" extrusionOk="0">
                    <a:moveTo>
                      <a:pt x="4437" y="2330"/>
                    </a:moveTo>
                    <a:cubicBezTo>
                      <a:pt x="5989" y="2330"/>
                      <a:pt x="6840" y="3069"/>
                      <a:pt x="6840" y="4363"/>
                    </a:cubicBezTo>
                    <a:cubicBezTo>
                      <a:pt x="6803" y="5805"/>
                      <a:pt x="5768" y="6618"/>
                      <a:pt x="4178" y="6618"/>
                    </a:cubicBezTo>
                    <a:cubicBezTo>
                      <a:pt x="3697" y="6618"/>
                      <a:pt x="3364" y="6618"/>
                      <a:pt x="3143" y="6544"/>
                    </a:cubicBezTo>
                    <a:lnTo>
                      <a:pt x="3143" y="2478"/>
                    </a:lnTo>
                    <a:cubicBezTo>
                      <a:pt x="3364" y="2404"/>
                      <a:pt x="3808" y="2330"/>
                      <a:pt x="4437" y="2330"/>
                    </a:cubicBezTo>
                    <a:close/>
                    <a:moveTo>
                      <a:pt x="4215" y="0"/>
                    </a:moveTo>
                    <a:cubicBezTo>
                      <a:pt x="2329" y="0"/>
                      <a:pt x="961" y="148"/>
                      <a:pt x="0" y="296"/>
                    </a:cubicBezTo>
                    <a:lnTo>
                      <a:pt x="0" y="13828"/>
                    </a:lnTo>
                    <a:lnTo>
                      <a:pt x="3106" y="13828"/>
                    </a:lnTo>
                    <a:lnTo>
                      <a:pt x="3106" y="8947"/>
                    </a:lnTo>
                    <a:cubicBezTo>
                      <a:pt x="3364" y="8984"/>
                      <a:pt x="3734" y="8984"/>
                      <a:pt x="4178" y="8984"/>
                    </a:cubicBezTo>
                    <a:cubicBezTo>
                      <a:pt x="6026" y="8984"/>
                      <a:pt x="7579" y="8504"/>
                      <a:pt x="8651" y="7543"/>
                    </a:cubicBezTo>
                    <a:cubicBezTo>
                      <a:pt x="9465" y="6766"/>
                      <a:pt x="9908" y="5657"/>
                      <a:pt x="9908" y="4252"/>
                    </a:cubicBezTo>
                    <a:cubicBezTo>
                      <a:pt x="9908" y="2958"/>
                      <a:pt x="9280" y="1812"/>
                      <a:pt x="8429" y="1110"/>
                    </a:cubicBezTo>
                    <a:cubicBezTo>
                      <a:pt x="7505" y="370"/>
                      <a:pt x="6137" y="0"/>
                      <a:pt x="4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Rectangle 4"/>
          <p:cNvSpPr/>
          <p:nvPr/>
        </p:nvSpPr>
        <p:spPr>
          <a:xfrm>
            <a:off x="2184285" y="2131390"/>
            <a:ext cx="6580914" cy="1852302"/>
          </a:xfrm>
          <a:prstGeom prst="rect">
            <a:avLst/>
          </a:prstGeom>
        </p:spPr>
        <p:txBody>
          <a:bodyPr wrap="square">
            <a:spAutoFit/>
          </a:bodyPr>
          <a:lstStyle/>
          <a:p>
            <a:pPr algn="just">
              <a:lnSpc>
                <a:spcPct val="107000"/>
              </a:lnSpc>
              <a:spcAft>
                <a:spcPts val="800"/>
              </a:spcAft>
            </a:pPr>
            <a:r>
              <a:rPr lang="en-US" sz="1200" dirty="0">
                <a:latin typeface="Barlow" panose="00000500000000000000" pitchFamily="2" charset="0"/>
                <a:ea typeface="Calibri" panose="020F0502020204030204" pitchFamily="34" charset="0"/>
                <a:cs typeface="Times New Roman" panose="02020603050405020304" pitchFamily="18" charset="0"/>
              </a:rPr>
              <a:t>The primary objectives of our presentation are to provide a comprehensive understanding of the core concepts of encoding and decoding, exploring their fundamental roles in information processing. We aim to delve into the intricacies of various types of encoders and decoders, such as sequential, priority, binary, and more, elucidating their distinctions and practical applications. Our exploration will extend to real-world scenarios, particularly in communication systems, digital electronics, and multimedia, showcasing the versatility and significance of these components. Additionally, we will discuss the challenges faced in encoder and decoder technology, offering insights into potential solutions. Moreover, our presentation will touch upon emerging trends and technologies, providing a glimpse into the future of information processing</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4E69A00E-C115-E8A8-5E4F-74B1D59460F2}"/>
              </a:ext>
            </a:extLst>
          </p:cNvPr>
          <p:cNvPicPr>
            <a:picLocks noChangeAspect="1"/>
          </p:cNvPicPr>
          <p:nvPr/>
        </p:nvPicPr>
        <p:blipFill>
          <a:blip r:embed="rId5"/>
          <a:stretch>
            <a:fillRect/>
          </a:stretch>
        </p:blipFill>
        <p:spPr>
          <a:xfrm>
            <a:off x="713105" y="-26585"/>
            <a:ext cx="1191168" cy="1191168"/>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49310807-B72B-D407-1053-B5DE71B4BD44}"/>
              </a:ext>
            </a:extLst>
          </p:cNvPr>
          <p:cNvPicPr>
            <a:picLocks noChangeAspect="1"/>
          </p:cNvPicPr>
          <p:nvPr/>
        </p:nvPicPr>
        <p:blipFill>
          <a:blip r:embed="rId5"/>
          <a:stretch>
            <a:fillRect/>
          </a:stretch>
        </p:blipFill>
        <p:spPr>
          <a:xfrm>
            <a:off x="6938645" y="4194539"/>
            <a:ext cx="881912" cy="881912"/>
          </a:xfrm>
          <a:prstGeom prst="rect">
            <a:avLst/>
          </a:prstGeom>
        </p:spPr>
      </p:pic>
      <p:pic>
        <p:nvPicPr>
          <p:cNvPr id="42" name="Video 41">
            <a:hlinkClick r:id="" action="ppaction://media"/>
            <a:extLst>
              <a:ext uri="{FF2B5EF4-FFF2-40B4-BE49-F238E27FC236}">
                <a16:creationId xmlns:a16="http://schemas.microsoft.com/office/drawing/2014/main" id="{D64A5E03-FAE5-7410-6025-794CE189D64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90912090"/>
      </p:ext>
    </p:extLst>
  </p:cSld>
  <p:clrMapOvr>
    <a:masterClrMapping/>
  </p:clrMapOvr>
  <mc:AlternateContent xmlns:mc="http://schemas.openxmlformats.org/markup-compatibility/2006" xmlns:p14="http://schemas.microsoft.com/office/powerpoint/2010/main">
    <mc:Choice Requires="p14">
      <p:transition spd="slow" p14:dur="2000" advTm="20686"/>
    </mc:Choice>
    <mc:Fallback xmlns="">
      <p:transition spd="slow" advTm="20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2"/>
                </p:tgtEl>
              </p:cMediaNode>
            </p:video>
            <p:seq concurrent="1" nextAc="seek">
              <p:cTn id="8" restart="whenNotActive" fill="hold" evtFilter="cancelBubble" nodeType="interactiveSeq">
                <p:stCondLst>
                  <p:cond evt="onClick" delay="0">
                    <p:tgtEl>
                      <p:spTgt spid="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
                                        </p:tgtEl>
                                      </p:cBhvr>
                                    </p:cmd>
                                  </p:childTnLst>
                                </p:cTn>
                              </p:par>
                            </p:childTnLst>
                          </p:cTn>
                        </p:par>
                      </p:childTnLst>
                    </p:cTn>
                  </p:par>
                </p:childTnLst>
              </p:cTn>
              <p:nextCondLst>
                <p:cond evt="onClick" delay="0">
                  <p:tgtEl>
                    <p:spTgt spid="4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43"/>
        <p:cNvGrpSpPr/>
        <p:nvPr/>
      </p:nvGrpSpPr>
      <p:grpSpPr>
        <a:xfrm>
          <a:off x="0" y="0"/>
          <a:ext cx="0" cy="0"/>
          <a:chOff x="0" y="0"/>
          <a:chExt cx="0" cy="0"/>
        </a:xfrm>
      </p:grpSpPr>
      <p:pic>
        <p:nvPicPr>
          <p:cNvPr id="2050" name="Picture 2" descr="Types of Binary Decoders,Applications - ElectronicsHub">
            <a:extLst>
              <a:ext uri="{FF2B5EF4-FFF2-40B4-BE49-F238E27FC236}">
                <a16:creationId xmlns:a16="http://schemas.microsoft.com/office/drawing/2014/main" id="{A0A9D9E6-EF4E-C0E0-D87A-316DC08F91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775" y="524391"/>
            <a:ext cx="2514597" cy="2024261"/>
          </a:xfrm>
          <a:prstGeom prst="rect">
            <a:avLst/>
          </a:prstGeom>
          <a:noFill/>
          <a:extLst>
            <a:ext uri="{909E8E84-426E-40DD-AFC4-6F175D3DCCD1}">
              <a14:hiddenFill xmlns:a14="http://schemas.microsoft.com/office/drawing/2010/main">
                <a:solidFill>
                  <a:srgbClr val="FFFFFF"/>
                </a:solidFill>
              </a14:hiddenFill>
            </a:ext>
          </a:extLst>
        </p:spPr>
      </p:pic>
      <p:sp>
        <p:nvSpPr>
          <p:cNvPr id="3444" name="Google Shape;3444;p75"/>
          <p:cNvSpPr txBox="1">
            <a:spLocks noGrp="1"/>
          </p:cNvSpPr>
          <p:nvPr>
            <p:ph type="title"/>
          </p:nvPr>
        </p:nvSpPr>
        <p:spPr>
          <a:xfrm>
            <a:off x="1858926" y="121191"/>
            <a:ext cx="2522574"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rPr>
              <a:t>DECODER</a:t>
            </a:r>
            <a:endParaRPr dirty="0">
              <a:solidFill>
                <a:schemeClr val="tx1"/>
              </a:solidFill>
            </a:endParaRPr>
          </a:p>
        </p:txBody>
      </p:sp>
      <p:sp>
        <p:nvSpPr>
          <p:cNvPr id="3445" name="Google Shape;3445;p75"/>
          <p:cNvSpPr txBox="1">
            <a:spLocks noGrp="1"/>
          </p:cNvSpPr>
          <p:nvPr>
            <p:ph type="title" idx="2"/>
          </p:nvPr>
        </p:nvSpPr>
        <p:spPr>
          <a:xfrm>
            <a:off x="277636" y="138256"/>
            <a:ext cx="1471500" cy="14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203" name="Google Shape;5213;p90"/>
          <p:cNvCxnSpPr/>
          <p:nvPr/>
        </p:nvCxnSpPr>
        <p:spPr>
          <a:xfrm>
            <a:off x="5866600" y="-12875"/>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204" name="Google Shape;5214;p90"/>
          <p:cNvCxnSpPr>
            <a:cxnSpLocks/>
          </p:cNvCxnSpPr>
          <p:nvPr/>
        </p:nvCxnSpPr>
        <p:spPr>
          <a:xfrm flipH="1" flipV="1">
            <a:off x="5888948" y="2894100"/>
            <a:ext cx="3277400" cy="12925"/>
          </a:xfrm>
          <a:prstGeom prst="straightConnector1">
            <a:avLst/>
          </a:prstGeom>
          <a:noFill/>
          <a:ln w="38100" cap="flat" cmpd="sng">
            <a:solidFill>
              <a:schemeClr val="dk1"/>
            </a:solidFill>
            <a:prstDash val="solid"/>
            <a:round/>
            <a:headEnd type="none" w="med" len="med"/>
            <a:tailEnd type="none" w="med" len="med"/>
          </a:ln>
        </p:spPr>
      </p:cxnSp>
      <p:cxnSp>
        <p:nvCxnSpPr>
          <p:cNvPr id="205" name="Google Shape;5215;p90"/>
          <p:cNvCxnSpPr>
            <a:cxnSpLocks/>
          </p:cNvCxnSpPr>
          <p:nvPr/>
        </p:nvCxnSpPr>
        <p:spPr>
          <a:xfrm flipH="1" flipV="1">
            <a:off x="5866600" y="527199"/>
            <a:ext cx="3277400" cy="24151"/>
          </a:xfrm>
          <a:prstGeom prst="straightConnector1">
            <a:avLst/>
          </a:prstGeom>
          <a:noFill/>
          <a:ln w="38100" cap="flat" cmpd="sng">
            <a:solidFill>
              <a:schemeClr val="dk1"/>
            </a:solidFill>
            <a:prstDash val="solid"/>
            <a:round/>
            <a:headEnd type="none" w="med" len="med"/>
            <a:tailEnd type="none" w="med" len="med"/>
          </a:ln>
        </p:spPr>
      </p:cxnSp>
      <p:cxnSp>
        <p:nvCxnSpPr>
          <p:cNvPr id="206" name="Google Shape;5216;p90"/>
          <p:cNvCxnSpPr>
            <a:cxnSpLocks/>
          </p:cNvCxnSpPr>
          <p:nvPr/>
        </p:nvCxnSpPr>
        <p:spPr>
          <a:xfrm flipH="1">
            <a:off x="5866600" y="4616300"/>
            <a:ext cx="3277400" cy="0"/>
          </a:xfrm>
          <a:prstGeom prst="straightConnector1">
            <a:avLst/>
          </a:prstGeom>
          <a:noFill/>
          <a:ln w="38100"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BC039101-5131-3DA2-A9A4-0FD7C5852CBD}"/>
              </a:ext>
            </a:extLst>
          </p:cNvPr>
          <p:cNvSpPr txBox="1"/>
          <p:nvPr/>
        </p:nvSpPr>
        <p:spPr>
          <a:xfrm>
            <a:off x="277169" y="1748752"/>
            <a:ext cx="4666306" cy="3108543"/>
          </a:xfrm>
          <a:prstGeom prst="rect">
            <a:avLst/>
          </a:prstGeom>
          <a:noFill/>
        </p:spPr>
        <p:txBody>
          <a:bodyPr wrap="square" rtlCol="0">
            <a:spAutoFit/>
          </a:bodyPr>
          <a:lstStyle/>
          <a:p>
            <a:r>
              <a:rPr lang="en-US" dirty="0"/>
              <a:t>A decoder  is  a  logic  circuit  that  accepts  a  set  of  inputs  which  represents  a  binary  number  and activates the only output that corresponds to the input number.</a:t>
            </a:r>
          </a:p>
          <a:p>
            <a:r>
              <a:rPr lang="en-US" dirty="0">
                <a:solidFill>
                  <a:schemeClr val="bg2"/>
                </a:solidFill>
              </a:rPr>
              <a:t>▶</a:t>
            </a:r>
            <a:r>
              <a:rPr lang="en-US" dirty="0"/>
              <a:t> A  decoder  is  a  combinational  circuit  that  converts  binary  information  from  n  input  lines  to  a maximum of 2n  unique output lines. If the n -bit coded information has unused combinations, the decoder may have fewer than 2n  outputs </a:t>
            </a:r>
          </a:p>
          <a:p>
            <a:r>
              <a:rPr lang="en-US" dirty="0">
                <a:solidFill>
                  <a:schemeClr val="bg2"/>
                </a:solidFill>
              </a:rPr>
              <a:t>▶</a:t>
            </a:r>
            <a:r>
              <a:rPr lang="en-US" dirty="0"/>
              <a:t> In other words, a decoder circuit looks at its inputs, determines which binary number is present there, and activates the specific output which corresponds to that number; all other outputs remain inactive.</a:t>
            </a:r>
          </a:p>
          <a:p>
            <a:endParaRPr lang="en-US" dirty="0"/>
          </a:p>
        </p:txBody>
      </p:sp>
      <p:pic>
        <p:nvPicPr>
          <p:cNvPr id="7" name="Picture 6" descr="A diagram of a circuit&#10;&#10;Description automatically generated">
            <a:extLst>
              <a:ext uri="{FF2B5EF4-FFF2-40B4-BE49-F238E27FC236}">
                <a16:creationId xmlns:a16="http://schemas.microsoft.com/office/drawing/2014/main" id="{AF732029-0339-46CA-0A3D-7786CC304F37}"/>
              </a:ext>
            </a:extLst>
          </p:cNvPr>
          <p:cNvPicPr>
            <a:picLocks noChangeAspect="1"/>
          </p:cNvPicPr>
          <p:nvPr/>
        </p:nvPicPr>
        <p:blipFill>
          <a:blip r:embed="rId6"/>
          <a:stretch>
            <a:fillRect/>
          </a:stretch>
        </p:blipFill>
        <p:spPr>
          <a:xfrm>
            <a:off x="5951222" y="3011628"/>
            <a:ext cx="2971798" cy="1499411"/>
          </a:xfrm>
          <a:prstGeom prst="rect">
            <a:avLst/>
          </a:prstGeom>
        </p:spPr>
      </p:pic>
      <p:pic>
        <p:nvPicPr>
          <p:cNvPr id="35" name="Video 34">
            <a:hlinkClick r:id="" action="ppaction://media"/>
            <a:extLst>
              <a:ext uri="{FF2B5EF4-FFF2-40B4-BE49-F238E27FC236}">
                <a16:creationId xmlns:a16="http://schemas.microsoft.com/office/drawing/2014/main" id="{CA0BF4BA-6698-52D1-D4A5-1B6D2DC9BF2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48129326"/>
      </p:ext>
    </p:extLst>
  </p:cSld>
  <p:clrMapOvr>
    <a:masterClrMapping/>
  </p:clrMapOvr>
  <mc:AlternateContent xmlns:mc="http://schemas.openxmlformats.org/markup-compatibility/2006" xmlns:p14="http://schemas.microsoft.com/office/powerpoint/2010/main">
    <mc:Choice Requires="p14">
      <p:transition spd="slow" p14:dur="2000" advTm="29288"/>
    </mc:Choice>
    <mc:Fallback xmlns="">
      <p:transition spd="slow" advTm="29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5"/>
                </p:tgtEl>
              </p:cMediaNode>
            </p:video>
            <p:seq concurrent="1" nextAc="seek">
              <p:cTn id="8" restart="whenNotActive" fill="hold" evtFilter="cancelBubble" nodeType="interactiveSeq">
                <p:stCondLst>
                  <p:cond evt="onClick" delay="0">
                    <p:tgtEl>
                      <p:spTgt spid="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C42A-F8AD-896F-7E71-875AE4F0180B}"/>
              </a:ext>
            </a:extLst>
          </p:cNvPr>
          <p:cNvSpPr>
            <a:spLocks noGrp="1"/>
          </p:cNvSpPr>
          <p:nvPr>
            <p:ph type="title"/>
          </p:nvPr>
        </p:nvSpPr>
        <p:spPr>
          <a:xfrm>
            <a:off x="1584086" y="55200"/>
            <a:ext cx="4977300" cy="806400"/>
          </a:xfrm>
        </p:spPr>
        <p:txBody>
          <a:bodyPr/>
          <a:lstStyle/>
          <a:p>
            <a:r>
              <a:rPr lang="en-US" dirty="0"/>
              <a:t>Types of </a:t>
            </a:r>
            <a:r>
              <a:rPr lang="en-US" dirty="0">
                <a:solidFill>
                  <a:schemeClr val="bg2"/>
                </a:solidFill>
              </a:rPr>
              <a:t>DECODER</a:t>
            </a:r>
            <a:br>
              <a:rPr lang="en-US" dirty="0"/>
            </a:br>
            <a:endParaRPr lang="en-US" dirty="0">
              <a:solidFill>
                <a:schemeClr val="bg2"/>
              </a:solidFill>
            </a:endParaRPr>
          </a:p>
        </p:txBody>
      </p:sp>
      <p:sp>
        <p:nvSpPr>
          <p:cNvPr id="3" name="Title 2">
            <a:extLst>
              <a:ext uri="{FF2B5EF4-FFF2-40B4-BE49-F238E27FC236}">
                <a16:creationId xmlns:a16="http://schemas.microsoft.com/office/drawing/2014/main" id="{0CEAFD32-2CD3-85DD-08A2-DE2BA6820E64}"/>
              </a:ext>
            </a:extLst>
          </p:cNvPr>
          <p:cNvSpPr>
            <a:spLocks noGrp="1"/>
          </p:cNvSpPr>
          <p:nvPr>
            <p:ph type="title" idx="2"/>
          </p:nvPr>
        </p:nvSpPr>
        <p:spPr>
          <a:xfrm>
            <a:off x="112585" y="55200"/>
            <a:ext cx="1471500" cy="1471500"/>
          </a:xfrm>
        </p:spPr>
        <p:txBody>
          <a:bodyPr/>
          <a:lstStyle/>
          <a:p>
            <a:r>
              <a:rPr lang="en-US" dirty="0"/>
              <a:t>04</a:t>
            </a:r>
          </a:p>
        </p:txBody>
      </p:sp>
      <p:sp>
        <p:nvSpPr>
          <p:cNvPr id="7" name="TextBox 6">
            <a:extLst>
              <a:ext uri="{FF2B5EF4-FFF2-40B4-BE49-F238E27FC236}">
                <a16:creationId xmlns:a16="http://schemas.microsoft.com/office/drawing/2014/main" id="{18F5577D-EA99-0318-79B4-4A4FD5920E44}"/>
              </a:ext>
            </a:extLst>
          </p:cNvPr>
          <p:cNvSpPr txBox="1"/>
          <p:nvPr/>
        </p:nvSpPr>
        <p:spPr>
          <a:xfrm>
            <a:off x="277169" y="1748752"/>
            <a:ext cx="4666306" cy="2200602"/>
          </a:xfrm>
          <a:prstGeom prst="rect">
            <a:avLst/>
          </a:prstGeom>
          <a:noFill/>
        </p:spPr>
        <p:txBody>
          <a:bodyPr wrap="square" rtlCol="0">
            <a:spAutoFit/>
          </a:bodyPr>
          <a:lstStyle/>
          <a:p>
            <a:pPr marL="349250" indent="-285750">
              <a:lnSpc>
                <a:spcPct val="100000"/>
              </a:lnSpc>
              <a:spcBef>
                <a:spcPts val="695"/>
              </a:spcBef>
              <a:buFont typeface="Wingdings" panose="05000000000000000000" pitchFamily="2" charset="2"/>
              <a:buChar char="Ø"/>
            </a:pPr>
            <a:r>
              <a:rPr lang="en-US" spc="-25" dirty="0">
                <a:solidFill>
                  <a:srgbClr val="202020"/>
                </a:solidFill>
                <a:latin typeface="+mj-lt"/>
                <a:cs typeface="Calibri"/>
              </a:rPr>
              <a:t>Decoders</a:t>
            </a:r>
            <a:r>
              <a:rPr lang="en-US" spc="-114" dirty="0">
                <a:solidFill>
                  <a:srgbClr val="202020"/>
                </a:solidFill>
                <a:latin typeface="+mj-lt"/>
                <a:cs typeface="Calibri"/>
              </a:rPr>
              <a:t> </a:t>
            </a:r>
            <a:r>
              <a:rPr lang="en-US" spc="-25" dirty="0">
                <a:solidFill>
                  <a:srgbClr val="202020"/>
                </a:solidFill>
                <a:latin typeface="+mj-lt"/>
                <a:cs typeface="Calibri"/>
              </a:rPr>
              <a:t>are</a:t>
            </a:r>
            <a:r>
              <a:rPr lang="en-US" spc="-105" dirty="0">
                <a:solidFill>
                  <a:srgbClr val="202020"/>
                </a:solidFill>
                <a:latin typeface="+mj-lt"/>
                <a:cs typeface="Calibri"/>
              </a:rPr>
              <a:t> </a:t>
            </a:r>
            <a:r>
              <a:rPr lang="en-US" dirty="0">
                <a:solidFill>
                  <a:srgbClr val="202020"/>
                </a:solidFill>
                <a:latin typeface="+mj-lt"/>
                <a:cs typeface="Calibri"/>
              </a:rPr>
              <a:t>used</a:t>
            </a:r>
            <a:r>
              <a:rPr lang="en-US" spc="-80" dirty="0">
                <a:solidFill>
                  <a:srgbClr val="202020"/>
                </a:solidFill>
                <a:latin typeface="+mj-lt"/>
                <a:cs typeface="Calibri"/>
              </a:rPr>
              <a:t> </a:t>
            </a:r>
            <a:r>
              <a:rPr lang="en-US" spc="-55" dirty="0">
                <a:solidFill>
                  <a:srgbClr val="202020"/>
                </a:solidFill>
                <a:latin typeface="+mj-lt"/>
                <a:cs typeface="Calibri"/>
              </a:rPr>
              <a:t>to</a:t>
            </a:r>
            <a:r>
              <a:rPr lang="en-US" spc="-75" dirty="0">
                <a:solidFill>
                  <a:srgbClr val="202020"/>
                </a:solidFill>
                <a:latin typeface="+mj-lt"/>
                <a:cs typeface="Calibri"/>
              </a:rPr>
              <a:t> </a:t>
            </a:r>
            <a:r>
              <a:rPr lang="en-US" spc="-45" dirty="0">
                <a:solidFill>
                  <a:srgbClr val="202020"/>
                </a:solidFill>
                <a:latin typeface="+mj-lt"/>
                <a:cs typeface="Calibri"/>
              </a:rPr>
              <a:t>identify</a:t>
            </a:r>
            <a:r>
              <a:rPr lang="en-US" spc="-80" dirty="0">
                <a:solidFill>
                  <a:srgbClr val="202020"/>
                </a:solidFill>
                <a:latin typeface="+mj-lt"/>
                <a:cs typeface="Calibri"/>
              </a:rPr>
              <a:t> </a:t>
            </a:r>
            <a:r>
              <a:rPr lang="en-US" spc="-45" dirty="0">
                <a:solidFill>
                  <a:srgbClr val="202020"/>
                </a:solidFill>
                <a:latin typeface="+mj-lt"/>
                <a:cs typeface="Calibri"/>
              </a:rPr>
              <a:t>or</a:t>
            </a:r>
            <a:r>
              <a:rPr lang="en-US" spc="-70" dirty="0">
                <a:solidFill>
                  <a:srgbClr val="202020"/>
                </a:solidFill>
                <a:latin typeface="+mj-lt"/>
                <a:cs typeface="Calibri"/>
              </a:rPr>
              <a:t> </a:t>
            </a:r>
            <a:r>
              <a:rPr lang="en-US" spc="-40" dirty="0">
                <a:solidFill>
                  <a:srgbClr val="202020"/>
                </a:solidFill>
                <a:latin typeface="+mj-lt"/>
                <a:cs typeface="Calibri"/>
              </a:rPr>
              <a:t>convert</a:t>
            </a:r>
            <a:r>
              <a:rPr lang="en-US" spc="-75" dirty="0">
                <a:solidFill>
                  <a:srgbClr val="202020"/>
                </a:solidFill>
                <a:latin typeface="+mj-lt"/>
                <a:cs typeface="Calibri"/>
              </a:rPr>
              <a:t> </a:t>
            </a:r>
            <a:r>
              <a:rPr lang="en-US" dirty="0">
                <a:solidFill>
                  <a:srgbClr val="202020"/>
                </a:solidFill>
                <a:latin typeface="+mj-lt"/>
                <a:cs typeface="Calibri"/>
              </a:rPr>
              <a:t>a</a:t>
            </a:r>
            <a:r>
              <a:rPr lang="en-US" spc="-70" dirty="0">
                <a:solidFill>
                  <a:srgbClr val="202020"/>
                </a:solidFill>
                <a:latin typeface="+mj-lt"/>
                <a:cs typeface="Calibri"/>
              </a:rPr>
              <a:t> </a:t>
            </a:r>
            <a:r>
              <a:rPr lang="en-US" spc="-35" dirty="0">
                <a:solidFill>
                  <a:srgbClr val="202020"/>
                </a:solidFill>
                <a:latin typeface="+mj-lt"/>
                <a:cs typeface="Calibri"/>
              </a:rPr>
              <a:t>particular</a:t>
            </a:r>
            <a:r>
              <a:rPr lang="en-US" spc="-75" dirty="0">
                <a:solidFill>
                  <a:srgbClr val="202020"/>
                </a:solidFill>
                <a:latin typeface="+mj-lt"/>
                <a:cs typeface="Calibri"/>
              </a:rPr>
              <a:t> </a:t>
            </a:r>
            <a:r>
              <a:rPr lang="en-US" dirty="0">
                <a:solidFill>
                  <a:srgbClr val="202020"/>
                </a:solidFill>
                <a:latin typeface="+mj-lt"/>
                <a:cs typeface="Calibri"/>
              </a:rPr>
              <a:t>code</a:t>
            </a:r>
            <a:r>
              <a:rPr lang="en-US" spc="-65" dirty="0">
                <a:solidFill>
                  <a:srgbClr val="202020"/>
                </a:solidFill>
                <a:latin typeface="+mj-lt"/>
                <a:cs typeface="Calibri"/>
              </a:rPr>
              <a:t> </a:t>
            </a:r>
            <a:r>
              <a:rPr lang="en-US" spc="-20" dirty="0">
                <a:solidFill>
                  <a:srgbClr val="202020"/>
                </a:solidFill>
                <a:latin typeface="+mj-lt"/>
                <a:cs typeface="Calibri"/>
              </a:rPr>
              <a:t>for</a:t>
            </a:r>
            <a:r>
              <a:rPr lang="en-US" spc="-70" dirty="0">
                <a:solidFill>
                  <a:srgbClr val="202020"/>
                </a:solidFill>
                <a:latin typeface="+mj-lt"/>
                <a:cs typeface="Calibri"/>
              </a:rPr>
              <a:t> </a:t>
            </a:r>
            <a:r>
              <a:rPr lang="en-US" spc="-10" dirty="0">
                <a:solidFill>
                  <a:srgbClr val="202020"/>
                </a:solidFill>
                <a:latin typeface="+mj-lt"/>
                <a:cs typeface="Calibri"/>
              </a:rPr>
              <a:t>example:</a:t>
            </a:r>
            <a:endParaRPr lang="en-US" dirty="0">
              <a:latin typeface="+mj-lt"/>
              <a:cs typeface="Calibri"/>
            </a:endParaRPr>
          </a:p>
          <a:p>
            <a:pPr marL="805181" indent="-342900">
              <a:lnSpc>
                <a:spcPct val="100000"/>
              </a:lnSpc>
              <a:spcBef>
                <a:spcPts val="500"/>
              </a:spcBef>
              <a:buClr>
                <a:srgbClr val="B74641"/>
              </a:buClr>
              <a:buFont typeface="+mj-lt"/>
              <a:buAutoNum type="arabicPeriod"/>
              <a:tabLst>
                <a:tab pos="920115" algn="l"/>
                <a:tab pos="920750" algn="l"/>
              </a:tabLst>
            </a:pPr>
            <a:r>
              <a:rPr lang="en-US" spc="-35" dirty="0">
                <a:solidFill>
                  <a:srgbClr val="202020"/>
                </a:solidFill>
                <a:latin typeface="+mj-lt"/>
                <a:cs typeface="Calibri"/>
              </a:rPr>
              <a:t>Binary</a:t>
            </a:r>
            <a:r>
              <a:rPr lang="en-US" spc="-55" dirty="0">
                <a:solidFill>
                  <a:srgbClr val="202020"/>
                </a:solidFill>
                <a:latin typeface="+mj-lt"/>
                <a:cs typeface="Calibri"/>
              </a:rPr>
              <a:t> </a:t>
            </a:r>
            <a:r>
              <a:rPr lang="en-US" spc="-45" dirty="0">
                <a:solidFill>
                  <a:srgbClr val="202020"/>
                </a:solidFill>
                <a:latin typeface="+mj-lt"/>
                <a:cs typeface="Calibri"/>
              </a:rPr>
              <a:t>to</a:t>
            </a:r>
            <a:r>
              <a:rPr lang="en-US" spc="-55" dirty="0">
                <a:solidFill>
                  <a:srgbClr val="202020"/>
                </a:solidFill>
                <a:latin typeface="+mj-lt"/>
                <a:cs typeface="Calibri"/>
              </a:rPr>
              <a:t> </a:t>
            </a:r>
            <a:r>
              <a:rPr lang="en-US" spc="-20" dirty="0">
                <a:solidFill>
                  <a:srgbClr val="202020"/>
                </a:solidFill>
                <a:latin typeface="+mj-lt"/>
                <a:cs typeface="Calibri"/>
              </a:rPr>
              <a:t>Octal</a:t>
            </a:r>
            <a:r>
              <a:rPr lang="en-US" spc="-65" dirty="0">
                <a:solidFill>
                  <a:srgbClr val="202020"/>
                </a:solidFill>
                <a:latin typeface="+mj-lt"/>
                <a:cs typeface="Calibri"/>
              </a:rPr>
              <a:t> </a:t>
            </a:r>
            <a:r>
              <a:rPr lang="en-US" spc="-55" dirty="0">
                <a:solidFill>
                  <a:srgbClr val="202020"/>
                </a:solidFill>
                <a:latin typeface="+mj-lt"/>
                <a:cs typeface="Calibri"/>
              </a:rPr>
              <a:t>(3-</a:t>
            </a:r>
            <a:r>
              <a:rPr lang="en-US" dirty="0">
                <a:solidFill>
                  <a:srgbClr val="202020"/>
                </a:solidFill>
                <a:latin typeface="+mj-lt"/>
                <a:cs typeface="Calibri"/>
              </a:rPr>
              <a:t>8</a:t>
            </a:r>
            <a:r>
              <a:rPr lang="en-US" spc="-65" dirty="0">
                <a:solidFill>
                  <a:srgbClr val="202020"/>
                </a:solidFill>
                <a:latin typeface="+mj-lt"/>
                <a:cs typeface="Calibri"/>
              </a:rPr>
              <a:t> </a:t>
            </a:r>
            <a:r>
              <a:rPr lang="en-US" spc="-20" dirty="0">
                <a:solidFill>
                  <a:srgbClr val="202020"/>
                </a:solidFill>
                <a:latin typeface="+mj-lt"/>
                <a:cs typeface="Calibri"/>
              </a:rPr>
              <a:t>line</a:t>
            </a:r>
            <a:r>
              <a:rPr lang="en-US" spc="-65" dirty="0">
                <a:solidFill>
                  <a:srgbClr val="202020"/>
                </a:solidFill>
                <a:latin typeface="+mj-lt"/>
                <a:cs typeface="Calibri"/>
              </a:rPr>
              <a:t> </a:t>
            </a:r>
            <a:r>
              <a:rPr lang="en-US" spc="-10" dirty="0">
                <a:solidFill>
                  <a:srgbClr val="202020"/>
                </a:solidFill>
                <a:latin typeface="+mj-lt"/>
                <a:cs typeface="Calibri"/>
              </a:rPr>
              <a:t>decoders)</a:t>
            </a:r>
            <a:endParaRPr lang="en-US" dirty="0">
              <a:latin typeface="+mj-lt"/>
              <a:cs typeface="Calibri"/>
            </a:endParaRPr>
          </a:p>
          <a:p>
            <a:pPr marL="805181" indent="-342900">
              <a:lnSpc>
                <a:spcPct val="100000"/>
              </a:lnSpc>
              <a:spcBef>
                <a:spcPts val="500"/>
              </a:spcBef>
              <a:buClr>
                <a:srgbClr val="B74641"/>
              </a:buClr>
              <a:buFont typeface="+mj-lt"/>
              <a:buAutoNum type="arabicPeriod"/>
              <a:tabLst>
                <a:tab pos="920115" algn="l"/>
                <a:tab pos="920750" algn="l"/>
              </a:tabLst>
            </a:pPr>
            <a:r>
              <a:rPr lang="en-US" spc="-35" dirty="0">
                <a:solidFill>
                  <a:srgbClr val="202020"/>
                </a:solidFill>
                <a:latin typeface="+mj-lt"/>
                <a:cs typeface="Calibri"/>
              </a:rPr>
              <a:t>Binary</a:t>
            </a:r>
            <a:r>
              <a:rPr lang="en-US" spc="-55" dirty="0">
                <a:solidFill>
                  <a:srgbClr val="202020"/>
                </a:solidFill>
                <a:latin typeface="+mj-lt"/>
                <a:cs typeface="Calibri"/>
              </a:rPr>
              <a:t> </a:t>
            </a:r>
            <a:r>
              <a:rPr lang="en-US" spc="-45" dirty="0">
                <a:solidFill>
                  <a:srgbClr val="202020"/>
                </a:solidFill>
                <a:latin typeface="+mj-lt"/>
                <a:cs typeface="Calibri"/>
              </a:rPr>
              <a:t>to</a:t>
            </a:r>
            <a:r>
              <a:rPr lang="en-US" spc="-50" dirty="0">
                <a:solidFill>
                  <a:srgbClr val="202020"/>
                </a:solidFill>
                <a:latin typeface="+mj-lt"/>
                <a:cs typeface="Calibri"/>
              </a:rPr>
              <a:t> </a:t>
            </a:r>
            <a:r>
              <a:rPr lang="en-US" spc="-20" dirty="0">
                <a:solidFill>
                  <a:srgbClr val="202020"/>
                </a:solidFill>
                <a:latin typeface="+mj-lt"/>
                <a:cs typeface="Calibri"/>
              </a:rPr>
              <a:t>Hexadecimal</a:t>
            </a:r>
            <a:r>
              <a:rPr lang="en-US" spc="-70" dirty="0">
                <a:solidFill>
                  <a:srgbClr val="202020"/>
                </a:solidFill>
                <a:latin typeface="+mj-lt"/>
                <a:cs typeface="Calibri"/>
              </a:rPr>
              <a:t> </a:t>
            </a:r>
            <a:r>
              <a:rPr lang="en-US" spc="-55" dirty="0">
                <a:solidFill>
                  <a:srgbClr val="202020"/>
                </a:solidFill>
                <a:latin typeface="+mj-lt"/>
                <a:cs typeface="Calibri"/>
              </a:rPr>
              <a:t>(4-</a:t>
            </a:r>
            <a:r>
              <a:rPr lang="en-US" dirty="0">
                <a:solidFill>
                  <a:srgbClr val="202020"/>
                </a:solidFill>
                <a:latin typeface="+mj-lt"/>
                <a:cs typeface="Calibri"/>
              </a:rPr>
              <a:t>16</a:t>
            </a:r>
            <a:r>
              <a:rPr lang="en-US" spc="-65" dirty="0">
                <a:solidFill>
                  <a:srgbClr val="202020"/>
                </a:solidFill>
                <a:latin typeface="+mj-lt"/>
                <a:cs typeface="Calibri"/>
              </a:rPr>
              <a:t> </a:t>
            </a:r>
            <a:r>
              <a:rPr lang="en-US" spc="-20" dirty="0">
                <a:solidFill>
                  <a:srgbClr val="202020"/>
                </a:solidFill>
                <a:latin typeface="+mj-lt"/>
                <a:cs typeface="Calibri"/>
              </a:rPr>
              <a:t>line</a:t>
            </a:r>
            <a:r>
              <a:rPr lang="en-US" spc="-60" dirty="0">
                <a:solidFill>
                  <a:srgbClr val="202020"/>
                </a:solidFill>
                <a:latin typeface="+mj-lt"/>
                <a:cs typeface="Calibri"/>
              </a:rPr>
              <a:t> </a:t>
            </a:r>
            <a:r>
              <a:rPr lang="en-US" spc="-10" dirty="0">
                <a:solidFill>
                  <a:srgbClr val="202020"/>
                </a:solidFill>
                <a:latin typeface="+mj-lt"/>
                <a:cs typeface="Calibri"/>
              </a:rPr>
              <a:t>decoders)</a:t>
            </a:r>
            <a:endParaRPr lang="en-US" dirty="0">
              <a:latin typeface="+mj-lt"/>
              <a:cs typeface="Calibri"/>
            </a:endParaRPr>
          </a:p>
          <a:p>
            <a:pPr marL="805181" indent="-342900">
              <a:lnSpc>
                <a:spcPct val="100000"/>
              </a:lnSpc>
              <a:spcBef>
                <a:spcPts val="500"/>
              </a:spcBef>
              <a:buClr>
                <a:srgbClr val="B74641"/>
              </a:buClr>
              <a:buFont typeface="+mj-lt"/>
              <a:buAutoNum type="arabicPeriod"/>
              <a:tabLst>
                <a:tab pos="920115" algn="l"/>
                <a:tab pos="920750" algn="l"/>
              </a:tabLst>
            </a:pPr>
            <a:r>
              <a:rPr lang="en-US" dirty="0">
                <a:solidFill>
                  <a:srgbClr val="202020"/>
                </a:solidFill>
                <a:latin typeface="+mj-lt"/>
                <a:cs typeface="Calibri"/>
              </a:rPr>
              <a:t>BCD</a:t>
            </a:r>
            <a:r>
              <a:rPr lang="en-US" spc="-55" dirty="0">
                <a:solidFill>
                  <a:srgbClr val="202020"/>
                </a:solidFill>
                <a:latin typeface="+mj-lt"/>
                <a:cs typeface="Calibri"/>
              </a:rPr>
              <a:t> </a:t>
            </a:r>
            <a:r>
              <a:rPr lang="en-US" spc="-45" dirty="0">
                <a:solidFill>
                  <a:srgbClr val="202020"/>
                </a:solidFill>
                <a:latin typeface="+mj-lt"/>
                <a:cs typeface="Calibri"/>
              </a:rPr>
              <a:t>to </a:t>
            </a:r>
            <a:r>
              <a:rPr lang="en-US" spc="-20" dirty="0">
                <a:solidFill>
                  <a:srgbClr val="202020"/>
                </a:solidFill>
                <a:latin typeface="+mj-lt"/>
                <a:cs typeface="Calibri"/>
              </a:rPr>
              <a:t>decimal</a:t>
            </a:r>
            <a:r>
              <a:rPr lang="en-US" spc="-60" dirty="0">
                <a:solidFill>
                  <a:srgbClr val="202020"/>
                </a:solidFill>
                <a:latin typeface="+mj-lt"/>
                <a:cs typeface="Calibri"/>
              </a:rPr>
              <a:t> </a:t>
            </a:r>
            <a:r>
              <a:rPr lang="en-US" spc="-55" dirty="0">
                <a:solidFill>
                  <a:srgbClr val="202020"/>
                </a:solidFill>
                <a:latin typeface="+mj-lt"/>
                <a:cs typeface="Calibri"/>
              </a:rPr>
              <a:t>(4-</a:t>
            </a:r>
            <a:r>
              <a:rPr lang="en-US" dirty="0">
                <a:solidFill>
                  <a:srgbClr val="202020"/>
                </a:solidFill>
                <a:latin typeface="+mj-lt"/>
                <a:cs typeface="Calibri"/>
              </a:rPr>
              <a:t>10</a:t>
            </a:r>
            <a:r>
              <a:rPr lang="en-US" spc="-60" dirty="0">
                <a:solidFill>
                  <a:srgbClr val="202020"/>
                </a:solidFill>
                <a:latin typeface="+mj-lt"/>
                <a:cs typeface="Calibri"/>
              </a:rPr>
              <a:t> </a:t>
            </a:r>
            <a:r>
              <a:rPr lang="en-US" spc="-20" dirty="0">
                <a:solidFill>
                  <a:srgbClr val="202020"/>
                </a:solidFill>
                <a:latin typeface="+mj-lt"/>
                <a:cs typeface="Calibri"/>
              </a:rPr>
              <a:t>line</a:t>
            </a:r>
            <a:r>
              <a:rPr lang="en-US" spc="-55" dirty="0">
                <a:solidFill>
                  <a:srgbClr val="202020"/>
                </a:solidFill>
                <a:latin typeface="+mj-lt"/>
                <a:cs typeface="Calibri"/>
              </a:rPr>
              <a:t> </a:t>
            </a:r>
            <a:r>
              <a:rPr lang="en-US" spc="-10" dirty="0">
                <a:solidFill>
                  <a:srgbClr val="202020"/>
                </a:solidFill>
                <a:latin typeface="+mj-lt"/>
                <a:cs typeface="Calibri"/>
              </a:rPr>
              <a:t>decoders)</a:t>
            </a:r>
            <a:endParaRPr lang="en-US" dirty="0">
              <a:latin typeface="+mj-lt"/>
              <a:cs typeface="Calibri"/>
            </a:endParaRPr>
          </a:p>
          <a:p>
            <a:pPr marL="805181" indent="-342900">
              <a:lnSpc>
                <a:spcPct val="100000"/>
              </a:lnSpc>
              <a:spcBef>
                <a:spcPts val="500"/>
              </a:spcBef>
              <a:buClr>
                <a:srgbClr val="B74641"/>
              </a:buClr>
              <a:buFont typeface="+mj-lt"/>
              <a:buAutoNum type="arabicPeriod"/>
              <a:tabLst>
                <a:tab pos="920115" algn="l"/>
                <a:tab pos="920750" algn="l"/>
              </a:tabLst>
            </a:pPr>
            <a:r>
              <a:rPr lang="en-US" dirty="0">
                <a:solidFill>
                  <a:srgbClr val="202020"/>
                </a:solidFill>
                <a:latin typeface="+mj-lt"/>
                <a:cs typeface="Calibri"/>
              </a:rPr>
              <a:t>BCD</a:t>
            </a:r>
            <a:r>
              <a:rPr lang="en-US" spc="-65" dirty="0">
                <a:solidFill>
                  <a:srgbClr val="202020"/>
                </a:solidFill>
                <a:latin typeface="+mj-lt"/>
                <a:cs typeface="Calibri"/>
              </a:rPr>
              <a:t> </a:t>
            </a:r>
            <a:r>
              <a:rPr lang="en-US" spc="-45" dirty="0">
                <a:solidFill>
                  <a:srgbClr val="202020"/>
                </a:solidFill>
                <a:latin typeface="+mj-lt"/>
                <a:cs typeface="Calibri"/>
              </a:rPr>
              <a:t>to</a:t>
            </a:r>
            <a:r>
              <a:rPr lang="en-US" spc="-55" dirty="0">
                <a:solidFill>
                  <a:srgbClr val="202020"/>
                </a:solidFill>
                <a:latin typeface="+mj-lt"/>
                <a:cs typeface="Calibri"/>
              </a:rPr>
              <a:t> </a:t>
            </a:r>
            <a:r>
              <a:rPr lang="en-US" spc="-90" dirty="0">
                <a:solidFill>
                  <a:srgbClr val="202020"/>
                </a:solidFill>
                <a:latin typeface="+mj-lt"/>
                <a:cs typeface="Calibri"/>
              </a:rPr>
              <a:t>7-</a:t>
            </a:r>
            <a:r>
              <a:rPr lang="en-US" spc="-25" dirty="0">
                <a:solidFill>
                  <a:srgbClr val="202020"/>
                </a:solidFill>
                <a:latin typeface="+mj-lt"/>
                <a:cs typeface="Calibri"/>
              </a:rPr>
              <a:t>segment</a:t>
            </a:r>
            <a:r>
              <a:rPr lang="en-US" spc="-65" dirty="0">
                <a:solidFill>
                  <a:srgbClr val="202020"/>
                </a:solidFill>
                <a:latin typeface="+mj-lt"/>
                <a:cs typeface="Calibri"/>
              </a:rPr>
              <a:t> </a:t>
            </a:r>
            <a:r>
              <a:rPr lang="en-US" dirty="0">
                <a:solidFill>
                  <a:srgbClr val="202020"/>
                </a:solidFill>
                <a:latin typeface="+mj-lt"/>
                <a:cs typeface="Calibri"/>
              </a:rPr>
              <a:t>display</a:t>
            </a:r>
            <a:r>
              <a:rPr lang="en-US" spc="-55" dirty="0">
                <a:solidFill>
                  <a:srgbClr val="202020"/>
                </a:solidFill>
                <a:latin typeface="+mj-lt"/>
                <a:cs typeface="Calibri"/>
              </a:rPr>
              <a:t> </a:t>
            </a:r>
            <a:r>
              <a:rPr lang="en-US" spc="-10" dirty="0">
                <a:solidFill>
                  <a:srgbClr val="202020"/>
                </a:solidFill>
                <a:latin typeface="+mj-lt"/>
                <a:cs typeface="Calibri"/>
              </a:rPr>
              <a:t>decoders</a:t>
            </a:r>
            <a:endParaRPr lang="en-US" dirty="0">
              <a:latin typeface="+mj-lt"/>
              <a:cs typeface="Calibri"/>
            </a:endParaRPr>
          </a:p>
          <a:p>
            <a:pPr marL="349250" indent="-285750">
              <a:lnSpc>
                <a:spcPct val="100000"/>
              </a:lnSpc>
              <a:spcBef>
                <a:spcPts val="1000"/>
              </a:spcBef>
              <a:buFont typeface="Wingdings" panose="05000000000000000000" pitchFamily="2" charset="2"/>
              <a:buChar char="Ø"/>
            </a:pPr>
            <a:r>
              <a:rPr lang="en-US" spc="-25" dirty="0">
                <a:solidFill>
                  <a:srgbClr val="202020"/>
                </a:solidFill>
                <a:latin typeface="+mj-lt"/>
                <a:cs typeface="Calibri"/>
              </a:rPr>
              <a:t>Decoders</a:t>
            </a:r>
            <a:r>
              <a:rPr lang="en-US" spc="-114" dirty="0">
                <a:solidFill>
                  <a:srgbClr val="202020"/>
                </a:solidFill>
                <a:latin typeface="+mj-lt"/>
                <a:cs typeface="Calibri"/>
              </a:rPr>
              <a:t> </a:t>
            </a:r>
            <a:r>
              <a:rPr lang="en-US" spc="-25" dirty="0">
                <a:solidFill>
                  <a:srgbClr val="202020"/>
                </a:solidFill>
                <a:latin typeface="+mj-lt"/>
                <a:cs typeface="Calibri"/>
              </a:rPr>
              <a:t>are</a:t>
            </a:r>
            <a:r>
              <a:rPr lang="en-US" spc="-95" dirty="0">
                <a:solidFill>
                  <a:srgbClr val="202020"/>
                </a:solidFill>
                <a:latin typeface="+mj-lt"/>
                <a:cs typeface="Calibri"/>
              </a:rPr>
              <a:t> </a:t>
            </a:r>
            <a:r>
              <a:rPr lang="en-US" spc="-70" dirty="0">
                <a:solidFill>
                  <a:srgbClr val="202020"/>
                </a:solidFill>
                <a:latin typeface="+mj-lt"/>
                <a:cs typeface="Calibri"/>
              </a:rPr>
              <a:t>widely</a:t>
            </a:r>
            <a:r>
              <a:rPr lang="en-US" spc="-65" dirty="0">
                <a:solidFill>
                  <a:srgbClr val="202020"/>
                </a:solidFill>
                <a:latin typeface="+mj-lt"/>
                <a:cs typeface="Calibri"/>
              </a:rPr>
              <a:t> </a:t>
            </a:r>
            <a:r>
              <a:rPr lang="en-US" dirty="0">
                <a:solidFill>
                  <a:srgbClr val="202020"/>
                </a:solidFill>
                <a:latin typeface="+mj-lt"/>
                <a:cs typeface="Calibri"/>
              </a:rPr>
              <a:t>used</a:t>
            </a:r>
            <a:r>
              <a:rPr lang="en-US" spc="-70" dirty="0">
                <a:solidFill>
                  <a:srgbClr val="202020"/>
                </a:solidFill>
                <a:latin typeface="+mj-lt"/>
                <a:cs typeface="Calibri"/>
              </a:rPr>
              <a:t> </a:t>
            </a:r>
            <a:r>
              <a:rPr lang="en-US" dirty="0">
                <a:solidFill>
                  <a:srgbClr val="202020"/>
                </a:solidFill>
                <a:latin typeface="+mj-lt"/>
                <a:cs typeface="Calibri"/>
              </a:rPr>
              <a:t>in</a:t>
            </a:r>
            <a:r>
              <a:rPr lang="en-US" spc="-65" dirty="0">
                <a:solidFill>
                  <a:srgbClr val="202020"/>
                </a:solidFill>
                <a:latin typeface="+mj-lt"/>
                <a:cs typeface="Calibri"/>
              </a:rPr>
              <a:t> </a:t>
            </a:r>
            <a:r>
              <a:rPr lang="en-US" spc="-100" dirty="0">
                <a:solidFill>
                  <a:srgbClr val="202020"/>
                </a:solidFill>
                <a:latin typeface="+mj-lt"/>
                <a:cs typeface="Calibri"/>
              </a:rPr>
              <a:t>memory</a:t>
            </a:r>
            <a:r>
              <a:rPr lang="en-US" spc="-35" dirty="0">
                <a:solidFill>
                  <a:srgbClr val="202020"/>
                </a:solidFill>
                <a:latin typeface="+mj-lt"/>
                <a:cs typeface="Calibri"/>
              </a:rPr>
              <a:t> </a:t>
            </a:r>
            <a:r>
              <a:rPr lang="en-US" dirty="0">
                <a:solidFill>
                  <a:srgbClr val="202020"/>
                </a:solidFill>
                <a:latin typeface="+mj-lt"/>
                <a:cs typeface="Calibri"/>
              </a:rPr>
              <a:t>system</a:t>
            </a:r>
            <a:r>
              <a:rPr lang="en-US" spc="-65" dirty="0">
                <a:solidFill>
                  <a:srgbClr val="202020"/>
                </a:solidFill>
                <a:latin typeface="+mj-lt"/>
                <a:cs typeface="Calibri"/>
              </a:rPr>
              <a:t> </a:t>
            </a:r>
            <a:r>
              <a:rPr lang="en-US" dirty="0">
                <a:solidFill>
                  <a:srgbClr val="202020"/>
                </a:solidFill>
                <a:latin typeface="+mj-lt"/>
                <a:cs typeface="Calibri"/>
              </a:rPr>
              <a:t>of</a:t>
            </a:r>
            <a:r>
              <a:rPr lang="en-US" spc="-65" dirty="0">
                <a:solidFill>
                  <a:srgbClr val="202020"/>
                </a:solidFill>
                <a:latin typeface="+mj-lt"/>
                <a:cs typeface="Calibri"/>
              </a:rPr>
              <a:t> </a:t>
            </a:r>
            <a:r>
              <a:rPr lang="en-US" spc="-10" dirty="0">
                <a:solidFill>
                  <a:srgbClr val="202020"/>
                </a:solidFill>
                <a:latin typeface="+mj-lt"/>
                <a:cs typeface="Calibri"/>
              </a:rPr>
              <a:t>computers.</a:t>
            </a:r>
            <a:endParaRPr lang="en-US" dirty="0">
              <a:latin typeface="+mj-lt"/>
              <a:cs typeface="Calibri"/>
            </a:endParaRPr>
          </a:p>
        </p:txBody>
      </p:sp>
      <p:pic>
        <p:nvPicPr>
          <p:cNvPr id="9" name="Picture 8" descr="A diagram of a device&#10;&#10;Description automatically generated">
            <a:extLst>
              <a:ext uri="{FF2B5EF4-FFF2-40B4-BE49-F238E27FC236}">
                <a16:creationId xmlns:a16="http://schemas.microsoft.com/office/drawing/2014/main" id="{B6F51004-0E83-8F5F-9F6E-598F3A9BA266}"/>
              </a:ext>
            </a:extLst>
          </p:cNvPr>
          <p:cNvPicPr>
            <a:picLocks noChangeAspect="1"/>
          </p:cNvPicPr>
          <p:nvPr/>
        </p:nvPicPr>
        <p:blipFill>
          <a:blip r:embed="rId4"/>
          <a:stretch>
            <a:fillRect/>
          </a:stretch>
        </p:blipFill>
        <p:spPr>
          <a:xfrm>
            <a:off x="4572000" y="989773"/>
            <a:ext cx="4268915" cy="3718560"/>
          </a:xfrm>
          <a:prstGeom prst="rect">
            <a:avLst/>
          </a:prstGeom>
        </p:spPr>
      </p:pic>
      <p:pic>
        <p:nvPicPr>
          <p:cNvPr id="18" name="Video 17">
            <a:hlinkClick r:id="" action="ppaction://media"/>
            <a:extLst>
              <a:ext uri="{FF2B5EF4-FFF2-40B4-BE49-F238E27FC236}">
                <a16:creationId xmlns:a16="http://schemas.microsoft.com/office/drawing/2014/main" id="{1B2CC89B-261B-3204-4FD2-56E01FB9C2B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58611631"/>
      </p:ext>
    </p:extLst>
  </p:cSld>
  <p:clrMapOvr>
    <a:masterClrMapping/>
  </p:clrMapOvr>
  <mc:AlternateContent xmlns:mc="http://schemas.openxmlformats.org/markup-compatibility/2006" xmlns:p14="http://schemas.microsoft.com/office/powerpoint/2010/main">
    <mc:Choice Requires="p14">
      <p:transition spd="slow" p14:dur="2000" advTm="28170"/>
    </mc:Choice>
    <mc:Fallback xmlns="">
      <p:transition spd="slow" advTm="28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4"/>
        <p:cNvGrpSpPr/>
        <p:nvPr/>
      </p:nvGrpSpPr>
      <p:grpSpPr>
        <a:xfrm>
          <a:off x="0" y="0"/>
          <a:ext cx="0" cy="0"/>
          <a:chOff x="0" y="0"/>
          <a:chExt cx="0" cy="0"/>
        </a:xfrm>
      </p:grpSpPr>
      <p:sp>
        <p:nvSpPr>
          <p:cNvPr id="3875" name="Google Shape;3875;p82"/>
          <p:cNvSpPr txBox="1">
            <a:spLocks noGrp="1"/>
          </p:cNvSpPr>
          <p:nvPr>
            <p:ph type="title"/>
          </p:nvPr>
        </p:nvSpPr>
        <p:spPr>
          <a:xfrm>
            <a:off x="1927986" y="138306"/>
            <a:ext cx="4242371" cy="15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 of 2to4 </a:t>
            </a:r>
            <a:r>
              <a:rPr lang="en" dirty="0">
                <a:solidFill>
                  <a:schemeClr val="bg2"/>
                </a:solidFill>
              </a:rPr>
              <a:t>DECODER</a:t>
            </a:r>
            <a:br>
              <a:rPr lang="en" dirty="0"/>
            </a:br>
            <a:endParaRPr dirty="0">
              <a:solidFill>
                <a:schemeClr val="dk2"/>
              </a:solidFill>
            </a:endParaRPr>
          </a:p>
        </p:txBody>
      </p:sp>
      <p:sp>
        <p:nvSpPr>
          <p:cNvPr id="3876" name="Google Shape;3876;p82"/>
          <p:cNvSpPr txBox="1">
            <a:spLocks noGrp="1"/>
          </p:cNvSpPr>
          <p:nvPr>
            <p:ph type="title" idx="2"/>
          </p:nvPr>
        </p:nvSpPr>
        <p:spPr>
          <a:xfrm>
            <a:off x="178474" y="128162"/>
            <a:ext cx="1471500" cy="14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85" name="Google Shape;1408;p55"/>
          <p:cNvSpPr/>
          <p:nvPr/>
        </p:nvSpPr>
        <p:spPr>
          <a:xfrm>
            <a:off x="2203080" y="2850195"/>
            <a:ext cx="443292" cy="445313"/>
          </a:xfrm>
          <a:custGeom>
            <a:avLst/>
            <a:gdLst/>
            <a:ahLst/>
            <a:cxnLst/>
            <a:rect l="l" t="t" r="r" b="b"/>
            <a:pathLst>
              <a:path w="10527" h="10575" extrusionOk="0">
                <a:moveTo>
                  <a:pt x="5264" y="977"/>
                </a:moveTo>
                <a:lnTo>
                  <a:pt x="5859" y="1715"/>
                </a:lnTo>
                <a:lnTo>
                  <a:pt x="5573" y="1715"/>
                </a:lnTo>
                <a:lnTo>
                  <a:pt x="5573" y="6312"/>
                </a:lnTo>
                <a:lnTo>
                  <a:pt x="6073" y="5859"/>
                </a:lnTo>
                <a:cubicBezTo>
                  <a:pt x="6716" y="5288"/>
                  <a:pt x="7502" y="4978"/>
                  <a:pt x="8336" y="4978"/>
                </a:cubicBezTo>
                <a:lnTo>
                  <a:pt x="8645" y="4978"/>
                </a:lnTo>
                <a:lnTo>
                  <a:pt x="8645" y="4668"/>
                </a:lnTo>
                <a:lnTo>
                  <a:pt x="9479" y="5288"/>
                </a:lnTo>
                <a:lnTo>
                  <a:pt x="8645" y="5907"/>
                </a:lnTo>
                <a:lnTo>
                  <a:pt x="8645" y="5621"/>
                </a:lnTo>
                <a:lnTo>
                  <a:pt x="8359" y="5621"/>
                </a:lnTo>
                <a:cubicBezTo>
                  <a:pt x="6812" y="5621"/>
                  <a:pt x="5573" y="6859"/>
                  <a:pt x="5573" y="8407"/>
                </a:cubicBezTo>
                <a:lnTo>
                  <a:pt x="5573" y="9931"/>
                </a:lnTo>
                <a:lnTo>
                  <a:pt x="4954" y="9931"/>
                </a:lnTo>
                <a:lnTo>
                  <a:pt x="4954" y="8407"/>
                </a:lnTo>
                <a:cubicBezTo>
                  <a:pt x="4954" y="6859"/>
                  <a:pt x="3716" y="5621"/>
                  <a:pt x="2168" y="5621"/>
                </a:cubicBezTo>
                <a:lnTo>
                  <a:pt x="1882" y="5621"/>
                </a:lnTo>
                <a:lnTo>
                  <a:pt x="1882" y="5931"/>
                </a:lnTo>
                <a:lnTo>
                  <a:pt x="1025" y="5311"/>
                </a:lnTo>
                <a:lnTo>
                  <a:pt x="1882" y="4668"/>
                </a:lnTo>
                <a:lnTo>
                  <a:pt x="1882" y="4978"/>
                </a:lnTo>
                <a:lnTo>
                  <a:pt x="2168" y="4978"/>
                </a:lnTo>
                <a:cubicBezTo>
                  <a:pt x="3001" y="4978"/>
                  <a:pt x="3811" y="5288"/>
                  <a:pt x="4454" y="5859"/>
                </a:cubicBezTo>
                <a:lnTo>
                  <a:pt x="4954" y="6312"/>
                </a:lnTo>
                <a:lnTo>
                  <a:pt x="4954" y="1715"/>
                </a:lnTo>
                <a:lnTo>
                  <a:pt x="4668" y="1715"/>
                </a:lnTo>
                <a:lnTo>
                  <a:pt x="5264" y="977"/>
                </a:lnTo>
                <a:close/>
                <a:moveTo>
                  <a:pt x="5264" y="1"/>
                </a:moveTo>
                <a:lnTo>
                  <a:pt x="3406" y="2358"/>
                </a:lnTo>
                <a:lnTo>
                  <a:pt x="4335" y="2358"/>
                </a:lnTo>
                <a:lnTo>
                  <a:pt x="4335" y="5026"/>
                </a:lnTo>
                <a:cubicBezTo>
                  <a:pt x="3763" y="4668"/>
                  <a:pt x="3144" y="4454"/>
                  <a:pt x="2477" y="4383"/>
                </a:cubicBezTo>
                <a:lnTo>
                  <a:pt x="2477" y="3454"/>
                </a:lnTo>
                <a:lnTo>
                  <a:pt x="1" y="5311"/>
                </a:lnTo>
                <a:lnTo>
                  <a:pt x="2477" y="7169"/>
                </a:lnTo>
                <a:lnTo>
                  <a:pt x="2477" y="6264"/>
                </a:lnTo>
                <a:cubicBezTo>
                  <a:pt x="3525" y="6407"/>
                  <a:pt x="4335" y="7312"/>
                  <a:pt x="4335" y="8407"/>
                </a:cubicBezTo>
                <a:lnTo>
                  <a:pt x="4335" y="10574"/>
                </a:lnTo>
                <a:lnTo>
                  <a:pt x="6192" y="10574"/>
                </a:lnTo>
                <a:lnTo>
                  <a:pt x="6192" y="8407"/>
                </a:lnTo>
                <a:cubicBezTo>
                  <a:pt x="6192" y="7312"/>
                  <a:pt x="7002" y="6407"/>
                  <a:pt x="8050" y="6264"/>
                </a:cubicBezTo>
                <a:lnTo>
                  <a:pt x="8050" y="7169"/>
                </a:lnTo>
                <a:lnTo>
                  <a:pt x="10527" y="5311"/>
                </a:lnTo>
                <a:lnTo>
                  <a:pt x="8050" y="3454"/>
                </a:lnTo>
                <a:lnTo>
                  <a:pt x="8050" y="4383"/>
                </a:lnTo>
                <a:cubicBezTo>
                  <a:pt x="7383" y="4454"/>
                  <a:pt x="6740" y="4668"/>
                  <a:pt x="6192" y="5026"/>
                </a:cubicBezTo>
                <a:lnTo>
                  <a:pt x="6192" y="2358"/>
                </a:lnTo>
                <a:lnTo>
                  <a:pt x="7145" y="2358"/>
                </a:lnTo>
                <a:lnTo>
                  <a:pt x="5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1409;p55"/>
          <p:cNvGrpSpPr/>
          <p:nvPr/>
        </p:nvGrpSpPr>
        <p:grpSpPr>
          <a:xfrm>
            <a:off x="5451545" y="2867993"/>
            <a:ext cx="408826" cy="409715"/>
            <a:chOff x="2363920" y="3191964"/>
            <a:chExt cx="371896" cy="372705"/>
          </a:xfrm>
        </p:grpSpPr>
        <p:sp>
          <p:nvSpPr>
            <p:cNvPr id="87" name="Google Shape;1410;p55"/>
            <p:cNvSpPr/>
            <p:nvPr/>
          </p:nvSpPr>
          <p:spPr>
            <a:xfrm>
              <a:off x="2407492" y="3344380"/>
              <a:ext cx="174220" cy="22648"/>
            </a:xfrm>
            <a:custGeom>
              <a:avLst/>
              <a:gdLst/>
              <a:ahLst/>
              <a:cxnLst/>
              <a:rect l="l" t="t" r="r" b="b"/>
              <a:pathLst>
                <a:path w="4954" h="644" extrusionOk="0">
                  <a:moveTo>
                    <a:pt x="0" y="1"/>
                  </a:moveTo>
                  <a:lnTo>
                    <a:pt x="0" y="644"/>
                  </a:lnTo>
                  <a:lnTo>
                    <a:pt x="4954" y="644"/>
                  </a:lnTo>
                  <a:lnTo>
                    <a:pt x="49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1;p55"/>
            <p:cNvSpPr/>
            <p:nvPr/>
          </p:nvSpPr>
          <p:spPr>
            <a:xfrm>
              <a:off x="2407492" y="3387917"/>
              <a:ext cx="174220" cy="22648"/>
            </a:xfrm>
            <a:custGeom>
              <a:avLst/>
              <a:gdLst/>
              <a:ahLst/>
              <a:cxnLst/>
              <a:rect l="l" t="t" r="r" b="b"/>
              <a:pathLst>
                <a:path w="4954" h="644" extrusionOk="0">
                  <a:moveTo>
                    <a:pt x="0" y="1"/>
                  </a:moveTo>
                  <a:lnTo>
                    <a:pt x="0" y="644"/>
                  </a:lnTo>
                  <a:lnTo>
                    <a:pt x="4954" y="644"/>
                  </a:lnTo>
                  <a:lnTo>
                    <a:pt x="49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2;p55"/>
            <p:cNvSpPr/>
            <p:nvPr/>
          </p:nvSpPr>
          <p:spPr>
            <a:xfrm>
              <a:off x="2407492" y="3431490"/>
              <a:ext cx="174220" cy="22648"/>
            </a:xfrm>
            <a:custGeom>
              <a:avLst/>
              <a:gdLst/>
              <a:ahLst/>
              <a:cxnLst/>
              <a:rect l="l" t="t" r="r" b="b"/>
              <a:pathLst>
                <a:path w="4954" h="644" extrusionOk="0">
                  <a:moveTo>
                    <a:pt x="0" y="0"/>
                  </a:moveTo>
                  <a:lnTo>
                    <a:pt x="0" y="643"/>
                  </a:lnTo>
                  <a:lnTo>
                    <a:pt x="4954" y="643"/>
                  </a:lnTo>
                  <a:lnTo>
                    <a:pt x="4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3;p55"/>
            <p:cNvSpPr/>
            <p:nvPr/>
          </p:nvSpPr>
          <p:spPr>
            <a:xfrm>
              <a:off x="2515527" y="3497640"/>
              <a:ext cx="66185" cy="22648"/>
            </a:xfrm>
            <a:custGeom>
              <a:avLst/>
              <a:gdLst/>
              <a:ahLst/>
              <a:cxnLst/>
              <a:rect l="l" t="t" r="r" b="b"/>
              <a:pathLst>
                <a:path w="1882" h="644" extrusionOk="0">
                  <a:moveTo>
                    <a:pt x="0" y="1"/>
                  </a:moveTo>
                  <a:lnTo>
                    <a:pt x="0" y="644"/>
                  </a:lnTo>
                  <a:lnTo>
                    <a:pt x="1882" y="644"/>
                  </a:lnTo>
                  <a:lnTo>
                    <a:pt x="18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4;p55"/>
            <p:cNvSpPr/>
            <p:nvPr/>
          </p:nvSpPr>
          <p:spPr>
            <a:xfrm>
              <a:off x="2429261" y="3300843"/>
              <a:ext cx="131526" cy="22648"/>
            </a:xfrm>
            <a:custGeom>
              <a:avLst/>
              <a:gdLst/>
              <a:ahLst/>
              <a:cxnLst/>
              <a:rect l="l" t="t" r="r" b="b"/>
              <a:pathLst>
                <a:path w="3740" h="644" extrusionOk="0">
                  <a:moveTo>
                    <a:pt x="0" y="0"/>
                  </a:moveTo>
                  <a:lnTo>
                    <a:pt x="0" y="643"/>
                  </a:lnTo>
                  <a:lnTo>
                    <a:pt x="3739" y="643"/>
                  </a:lnTo>
                  <a:lnTo>
                    <a:pt x="3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15;p55"/>
            <p:cNvSpPr/>
            <p:nvPr/>
          </p:nvSpPr>
          <p:spPr>
            <a:xfrm>
              <a:off x="2363920" y="3191964"/>
              <a:ext cx="261330" cy="372705"/>
            </a:xfrm>
            <a:custGeom>
              <a:avLst/>
              <a:gdLst/>
              <a:ahLst/>
              <a:cxnLst/>
              <a:rect l="l" t="t" r="r" b="b"/>
              <a:pathLst>
                <a:path w="7431" h="10598" extrusionOk="0">
                  <a:moveTo>
                    <a:pt x="4597" y="643"/>
                  </a:moveTo>
                  <a:lnTo>
                    <a:pt x="2478" y="1167"/>
                  </a:lnTo>
                  <a:cubicBezTo>
                    <a:pt x="2454" y="977"/>
                    <a:pt x="2406" y="810"/>
                    <a:pt x="2311" y="643"/>
                  </a:cubicBezTo>
                  <a:close/>
                  <a:moveTo>
                    <a:pt x="1233" y="642"/>
                  </a:moveTo>
                  <a:cubicBezTo>
                    <a:pt x="1572" y="642"/>
                    <a:pt x="1858" y="919"/>
                    <a:pt x="1858" y="1263"/>
                  </a:cubicBezTo>
                  <a:lnTo>
                    <a:pt x="1858" y="1977"/>
                  </a:lnTo>
                  <a:lnTo>
                    <a:pt x="6836" y="739"/>
                  </a:lnTo>
                  <a:lnTo>
                    <a:pt x="6836" y="9979"/>
                  </a:lnTo>
                  <a:lnTo>
                    <a:pt x="620" y="9979"/>
                  </a:lnTo>
                  <a:lnTo>
                    <a:pt x="620" y="1286"/>
                  </a:lnTo>
                  <a:cubicBezTo>
                    <a:pt x="620" y="953"/>
                    <a:pt x="858" y="667"/>
                    <a:pt x="1192" y="643"/>
                  </a:cubicBezTo>
                  <a:cubicBezTo>
                    <a:pt x="1205" y="642"/>
                    <a:pt x="1219" y="642"/>
                    <a:pt x="1233" y="642"/>
                  </a:cubicBezTo>
                  <a:close/>
                  <a:moveTo>
                    <a:pt x="1239" y="0"/>
                  </a:moveTo>
                  <a:cubicBezTo>
                    <a:pt x="549" y="0"/>
                    <a:pt x="1" y="572"/>
                    <a:pt x="1" y="1263"/>
                  </a:cubicBezTo>
                  <a:lnTo>
                    <a:pt x="1" y="10598"/>
                  </a:lnTo>
                  <a:lnTo>
                    <a:pt x="7431" y="10598"/>
                  </a:lnTo>
                  <a:lnTo>
                    <a:pt x="74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16;p55"/>
            <p:cNvSpPr/>
            <p:nvPr/>
          </p:nvSpPr>
          <p:spPr>
            <a:xfrm>
              <a:off x="2648671" y="3214577"/>
              <a:ext cx="87145" cy="327480"/>
            </a:xfrm>
            <a:custGeom>
              <a:avLst/>
              <a:gdLst/>
              <a:ahLst/>
              <a:cxnLst/>
              <a:rect l="l" t="t" r="r" b="b"/>
              <a:pathLst>
                <a:path w="2478" h="9312" extrusionOk="0">
                  <a:moveTo>
                    <a:pt x="1263" y="1239"/>
                  </a:moveTo>
                  <a:lnTo>
                    <a:pt x="1263" y="1882"/>
                  </a:lnTo>
                  <a:lnTo>
                    <a:pt x="644" y="1882"/>
                  </a:lnTo>
                  <a:lnTo>
                    <a:pt x="644" y="1239"/>
                  </a:lnTo>
                  <a:close/>
                  <a:moveTo>
                    <a:pt x="1263" y="2477"/>
                  </a:moveTo>
                  <a:lnTo>
                    <a:pt x="1263" y="5597"/>
                  </a:lnTo>
                  <a:lnTo>
                    <a:pt x="644" y="5597"/>
                  </a:lnTo>
                  <a:lnTo>
                    <a:pt x="644" y="2477"/>
                  </a:lnTo>
                  <a:close/>
                  <a:moveTo>
                    <a:pt x="1263" y="6192"/>
                  </a:moveTo>
                  <a:lnTo>
                    <a:pt x="1263" y="7621"/>
                  </a:lnTo>
                  <a:lnTo>
                    <a:pt x="953" y="7931"/>
                  </a:lnTo>
                  <a:lnTo>
                    <a:pt x="644" y="7621"/>
                  </a:lnTo>
                  <a:lnTo>
                    <a:pt x="644" y="6192"/>
                  </a:lnTo>
                  <a:close/>
                  <a:moveTo>
                    <a:pt x="644" y="0"/>
                  </a:moveTo>
                  <a:lnTo>
                    <a:pt x="644" y="643"/>
                  </a:lnTo>
                  <a:lnTo>
                    <a:pt x="1" y="643"/>
                  </a:lnTo>
                  <a:lnTo>
                    <a:pt x="1" y="7883"/>
                  </a:lnTo>
                  <a:lnTo>
                    <a:pt x="644" y="8526"/>
                  </a:lnTo>
                  <a:lnTo>
                    <a:pt x="644" y="9312"/>
                  </a:lnTo>
                  <a:lnTo>
                    <a:pt x="1263" y="9312"/>
                  </a:lnTo>
                  <a:lnTo>
                    <a:pt x="1263" y="8526"/>
                  </a:lnTo>
                  <a:lnTo>
                    <a:pt x="1906" y="7883"/>
                  </a:lnTo>
                  <a:lnTo>
                    <a:pt x="1906" y="2477"/>
                  </a:lnTo>
                  <a:lnTo>
                    <a:pt x="2477" y="2477"/>
                  </a:lnTo>
                  <a:lnTo>
                    <a:pt x="2477" y="1858"/>
                  </a:lnTo>
                  <a:lnTo>
                    <a:pt x="1882" y="1858"/>
                  </a:lnTo>
                  <a:lnTo>
                    <a:pt x="1882" y="643"/>
                  </a:lnTo>
                  <a:lnTo>
                    <a:pt x="1263" y="643"/>
                  </a:lnTo>
                  <a:lnTo>
                    <a:pt x="12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665641C8-8AF9-753A-F444-4D6E59A262CD}"/>
              </a:ext>
            </a:extLst>
          </p:cNvPr>
          <p:cNvPicPr>
            <a:picLocks noChangeAspect="1"/>
          </p:cNvPicPr>
          <p:nvPr/>
        </p:nvPicPr>
        <p:blipFill>
          <a:blip r:embed="rId5"/>
          <a:stretch>
            <a:fillRect/>
          </a:stretch>
        </p:blipFill>
        <p:spPr>
          <a:xfrm>
            <a:off x="5239582" y="690428"/>
            <a:ext cx="3725944" cy="3762644"/>
          </a:xfrm>
          <a:prstGeom prst="rect">
            <a:avLst/>
          </a:prstGeom>
        </p:spPr>
      </p:pic>
      <p:cxnSp>
        <p:nvCxnSpPr>
          <p:cNvPr id="6" name="Google Shape;5213;p90">
            <a:extLst>
              <a:ext uri="{FF2B5EF4-FFF2-40B4-BE49-F238E27FC236}">
                <a16:creationId xmlns:a16="http://schemas.microsoft.com/office/drawing/2014/main" id="{6C3A5681-0A7F-9A79-D3C5-7EB70B7C0638}"/>
              </a:ext>
            </a:extLst>
          </p:cNvPr>
          <p:cNvCxnSpPr>
            <a:cxnSpLocks/>
          </p:cNvCxnSpPr>
          <p:nvPr/>
        </p:nvCxnSpPr>
        <p:spPr>
          <a:xfrm>
            <a:off x="4952200" y="1006300"/>
            <a:ext cx="0" cy="3446772"/>
          </a:xfrm>
          <a:prstGeom prst="straightConnector1">
            <a:avLst/>
          </a:prstGeom>
          <a:noFill/>
          <a:ln w="38100" cap="flat" cmpd="sng">
            <a:solidFill>
              <a:schemeClr val="dk1"/>
            </a:solidFill>
            <a:prstDash val="solid"/>
            <a:round/>
            <a:headEnd type="none" w="med" len="med"/>
            <a:tailEnd type="none" w="med" len="med"/>
          </a:ln>
        </p:spPr>
      </p:cxnSp>
      <p:pic>
        <p:nvPicPr>
          <p:cNvPr id="9" name="Picture 8" descr="A screenshot of a computer&#10;&#10;Description automatically generated">
            <a:extLst>
              <a:ext uri="{FF2B5EF4-FFF2-40B4-BE49-F238E27FC236}">
                <a16:creationId xmlns:a16="http://schemas.microsoft.com/office/drawing/2014/main" id="{8401A563-E8C4-9F17-488A-44F6981DB24F}"/>
              </a:ext>
            </a:extLst>
          </p:cNvPr>
          <p:cNvPicPr>
            <a:picLocks noChangeAspect="1"/>
          </p:cNvPicPr>
          <p:nvPr/>
        </p:nvPicPr>
        <p:blipFill>
          <a:blip r:embed="rId6"/>
          <a:stretch>
            <a:fillRect/>
          </a:stretch>
        </p:blipFill>
        <p:spPr>
          <a:xfrm>
            <a:off x="295632" y="1971900"/>
            <a:ext cx="4434840" cy="1756589"/>
          </a:xfrm>
          <a:prstGeom prst="rect">
            <a:avLst/>
          </a:prstGeom>
        </p:spPr>
      </p:pic>
      <p:pic>
        <p:nvPicPr>
          <p:cNvPr id="26" name="Video 25">
            <a:hlinkClick r:id="" action="ppaction://media"/>
            <a:extLst>
              <a:ext uri="{FF2B5EF4-FFF2-40B4-BE49-F238E27FC236}">
                <a16:creationId xmlns:a16="http://schemas.microsoft.com/office/drawing/2014/main" id="{294DF13A-A10F-E32B-7694-8D6803C112A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539343893"/>
      </p:ext>
    </p:extLst>
  </p:cSld>
  <p:clrMapOvr>
    <a:masterClrMapping/>
  </p:clrMapOvr>
  <mc:AlternateContent xmlns:mc="http://schemas.openxmlformats.org/markup-compatibility/2006" xmlns:p14="http://schemas.microsoft.com/office/powerpoint/2010/main">
    <mc:Choice Requires="p14">
      <p:transition spd="slow" p14:dur="2000" advTm="36090"/>
    </mc:Choice>
    <mc:Fallback xmlns="">
      <p:transition spd="slow" advTm="3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2DCB-3913-FC57-4A40-3C730BFB3592}"/>
              </a:ext>
            </a:extLst>
          </p:cNvPr>
          <p:cNvSpPr>
            <a:spLocks noGrp="1"/>
          </p:cNvSpPr>
          <p:nvPr>
            <p:ph type="title"/>
          </p:nvPr>
        </p:nvSpPr>
        <p:spPr>
          <a:xfrm>
            <a:off x="2045135" y="73625"/>
            <a:ext cx="5372312" cy="1588800"/>
          </a:xfrm>
        </p:spPr>
        <p:txBody>
          <a:bodyPr/>
          <a:lstStyle/>
          <a:p>
            <a:r>
              <a:rPr lang="en-US" sz="3200" b="1" i="0" dirty="0">
                <a:effectLst/>
                <a:latin typeface="Antonio" panose="020B0604020202020204" charset="0"/>
              </a:rPr>
              <a:t>Decoder Applications in </a:t>
            </a:r>
            <a:br>
              <a:rPr lang="en-US" sz="3200" b="1" i="0" dirty="0">
                <a:effectLst/>
                <a:latin typeface="Antonio" panose="020B0604020202020204" charset="0"/>
              </a:rPr>
            </a:br>
            <a:r>
              <a:rPr lang="en-US" sz="3200" b="1" i="0" dirty="0">
                <a:solidFill>
                  <a:schemeClr val="bg2"/>
                </a:solidFill>
                <a:effectLst/>
                <a:latin typeface="Antonio" panose="020B0604020202020204" charset="0"/>
              </a:rPr>
              <a:t>Communication Systems </a:t>
            </a:r>
            <a:r>
              <a:rPr lang="en-US" sz="3200" b="1" i="0" dirty="0">
                <a:effectLst/>
                <a:latin typeface="Antonio" panose="020B0604020202020204" charset="0"/>
              </a:rPr>
              <a:t>and</a:t>
            </a:r>
            <a:br>
              <a:rPr lang="en-US" sz="3200" b="1" i="0" dirty="0">
                <a:effectLst/>
                <a:latin typeface="Antonio" panose="020B0604020202020204" charset="0"/>
              </a:rPr>
            </a:br>
            <a:r>
              <a:rPr lang="en-US" sz="3200" b="1" i="0" dirty="0">
                <a:solidFill>
                  <a:schemeClr val="bg2"/>
                </a:solidFill>
                <a:effectLst/>
                <a:latin typeface="Antonio" panose="020B0604020202020204" charset="0"/>
              </a:rPr>
              <a:t>Digital Electronics</a:t>
            </a:r>
            <a:endParaRPr lang="en-US" sz="3200" dirty="0">
              <a:solidFill>
                <a:schemeClr val="bg2"/>
              </a:solidFill>
              <a:latin typeface="Antonio" panose="020B0604020202020204" charset="0"/>
            </a:endParaRPr>
          </a:p>
        </p:txBody>
      </p:sp>
      <p:sp>
        <p:nvSpPr>
          <p:cNvPr id="3" name="Title 2">
            <a:extLst>
              <a:ext uri="{FF2B5EF4-FFF2-40B4-BE49-F238E27FC236}">
                <a16:creationId xmlns:a16="http://schemas.microsoft.com/office/drawing/2014/main" id="{A37B7B74-A2D0-CA4D-A425-B2E7379EF932}"/>
              </a:ext>
            </a:extLst>
          </p:cNvPr>
          <p:cNvSpPr>
            <a:spLocks noGrp="1"/>
          </p:cNvSpPr>
          <p:nvPr>
            <p:ph type="title" idx="2"/>
          </p:nvPr>
        </p:nvSpPr>
        <p:spPr>
          <a:xfrm>
            <a:off x="390755" y="132275"/>
            <a:ext cx="1471500" cy="1471500"/>
          </a:xfrm>
        </p:spPr>
        <p:txBody>
          <a:bodyPr/>
          <a:lstStyle/>
          <a:p>
            <a:r>
              <a:rPr lang="en-US" dirty="0"/>
              <a:t>06</a:t>
            </a:r>
          </a:p>
        </p:txBody>
      </p:sp>
      <p:sp>
        <p:nvSpPr>
          <p:cNvPr id="5" name="TextBox 4">
            <a:extLst>
              <a:ext uri="{FF2B5EF4-FFF2-40B4-BE49-F238E27FC236}">
                <a16:creationId xmlns:a16="http://schemas.microsoft.com/office/drawing/2014/main" id="{00634E96-1CA8-E393-5CF6-C07B443D2B13}"/>
              </a:ext>
            </a:extLst>
          </p:cNvPr>
          <p:cNvSpPr txBox="1"/>
          <p:nvPr/>
        </p:nvSpPr>
        <p:spPr>
          <a:xfrm>
            <a:off x="57610" y="1662425"/>
            <a:ext cx="8655982" cy="3539430"/>
          </a:xfrm>
          <a:prstGeom prst="rect">
            <a:avLst/>
          </a:prstGeom>
          <a:noFill/>
        </p:spPr>
        <p:txBody>
          <a:bodyPr wrap="square" rtlCol="0">
            <a:spAutoFit/>
          </a:bodyPr>
          <a:lstStyle/>
          <a:p>
            <a:pPr algn="just"/>
            <a:r>
              <a:rPr lang="en-US" dirty="0"/>
              <a:t>Multimedia Applications:</a:t>
            </a:r>
          </a:p>
          <a:p>
            <a:pPr algn="just"/>
            <a:r>
              <a:rPr lang="en-US" dirty="0"/>
              <a:t>Decoders are indispensable in multimedia for the playback of compressed audio formats. Their primary role involves reversing the encoding process, allowing for faithful reproduction of the original audio content. In multimedia platforms, decoders contribute significantly to delivering high-quality and clear sound representation, ensuring an optimal audio experience for users across different content formats.</a:t>
            </a:r>
          </a:p>
          <a:p>
            <a:pPr algn="just"/>
            <a:endParaRPr lang="en-US" dirty="0"/>
          </a:p>
          <a:p>
            <a:pPr algn="just"/>
            <a:r>
              <a:rPr lang="en-US" dirty="0"/>
              <a:t>Case Study: Audio Decoding:</a:t>
            </a:r>
          </a:p>
          <a:p>
            <a:pPr algn="just"/>
            <a:r>
              <a:rPr lang="en-US" dirty="0"/>
              <a:t>To illustrate the impact of decoders, we delve into a specific case study on audio decoding. This process involves converting encoded audio data back to its original format, guaranteeing listeners enjoy the best possible sound quality. Standards like MP3 decoding exemplify the critical role of decoders in audio content delivery, emphasizing their importance in providing an immersive and enjoyable audio experience.</a:t>
            </a:r>
          </a:p>
          <a:p>
            <a:pPr algn="just"/>
            <a:endParaRPr lang="en-US" dirty="0"/>
          </a:p>
          <a:p>
            <a:pPr algn="just"/>
            <a:r>
              <a:rPr lang="en-US" dirty="0"/>
              <a:t>Conclusion:</a:t>
            </a:r>
          </a:p>
          <a:p>
            <a:pPr algn="just"/>
            <a:r>
              <a:rPr lang="en-US" dirty="0"/>
              <a:t>In conclusion, the applications of decoders in multimedia, highlighted by the case study on audio decoding, underscore their indispensable role in delivering high-quality and accurate content playback in the digital age.</a:t>
            </a:r>
          </a:p>
        </p:txBody>
      </p:sp>
      <p:pic>
        <p:nvPicPr>
          <p:cNvPr id="8" name="Video 7">
            <a:hlinkClick r:id="" action="ppaction://media"/>
            <a:extLst>
              <a:ext uri="{FF2B5EF4-FFF2-40B4-BE49-F238E27FC236}">
                <a16:creationId xmlns:a16="http://schemas.microsoft.com/office/drawing/2014/main" id="{542D8E4E-877A-C8A9-F983-1AF26C9EA08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04957570"/>
      </p:ext>
    </p:extLst>
  </p:cSld>
  <p:clrMapOvr>
    <a:masterClrMapping/>
  </p:clrMapOvr>
  <mc:AlternateContent xmlns:mc="http://schemas.openxmlformats.org/markup-compatibility/2006">
    <mc:Choice xmlns:p14="http://schemas.microsoft.com/office/powerpoint/2010/main" Requires="p14">
      <p:transition spd="slow" p14:dur="2000" advTm="68855"/>
    </mc:Choice>
    <mc:Fallback>
      <p:transition spd="slow" advTm="68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Public Parking Area Consulting by Slidesgo">
  <a:themeElements>
    <a:clrScheme name="Simple Light">
      <a:dk1>
        <a:srgbClr val="003A4E"/>
      </a:dk1>
      <a:lt1>
        <a:srgbClr val="FFFFFF"/>
      </a:lt1>
      <a:dk2>
        <a:srgbClr val="E42121"/>
      </a:dk2>
      <a:lt2>
        <a:srgbClr val="CCCCCC"/>
      </a:lt2>
      <a:accent1>
        <a:srgbClr val="B7B7B7"/>
      </a:accent1>
      <a:accent2>
        <a:srgbClr val="999999"/>
      </a:accent2>
      <a:accent3>
        <a:srgbClr val="FFFFFF"/>
      </a:accent3>
      <a:accent4>
        <a:srgbClr val="FFFFFF"/>
      </a:accent4>
      <a:accent5>
        <a:srgbClr val="FFFFFF"/>
      </a:accent5>
      <a:accent6>
        <a:srgbClr val="FFFFFF"/>
      </a:accent6>
      <a:hlink>
        <a:srgbClr val="003A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TotalTime>
  <Words>1806</Words>
  <Application>Microsoft Office PowerPoint</Application>
  <PresentationFormat>On-screen Show (16:9)</PresentationFormat>
  <Paragraphs>147</Paragraphs>
  <Slides>20</Slides>
  <Notes>11</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Times New Roman</vt:lpstr>
      <vt:lpstr>Barlow</vt:lpstr>
      <vt:lpstr>Archivo Black</vt:lpstr>
      <vt:lpstr>Arial</vt:lpstr>
      <vt:lpstr>Roboto Condensed Light</vt:lpstr>
      <vt:lpstr>Wingdings</vt:lpstr>
      <vt:lpstr>Antonio</vt:lpstr>
      <vt:lpstr>Anaheim</vt:lpstr>
      <vt:lpstr>Public Parking Area Consulting by Slidesgo</vt:lpstr>
      <vt:lpstr>Encoder Decoder with Applications</vt:lpstr>
      <vt:lpstr>PRESENTATORS</vt:lpstr>
      <vt:lpstr>TABLE OF CONTENTS</vt:lpstr>
      <vt:lpstr>INTRODUCTION</vt:lpstr>
      <vt:lpstr>OBJECTIVE</vt:lpstr>
      <vt:lpstr>DECODER</vt:lpstr>
      <vt:lpstr>Types of DECODER </vt:lpstr>
      <vt:lpstr>Diagram of 2to4 DECODER </vt:lpstr>
      <vt:lpstr>Decoder Applications in  Communication Systems and Digital Electronics</vt:lpstr>
      <vt:lpstr>Decoder Applications contd.</vt:lpstr>
      <vt:lpstr>ENCODER</vt:lpstr>
      <vt:lpstr>Types of ENCODER </vt:lpstr>
      <vt:lpstr>Diagram of 2to4 ENCODER </vt:lpstr>
      <vt:lpstr>Encoder Applications in  Communication Systems and Digital Electronics</vt:lpstr>
      <vt:lpstr>Encoder Applications contd.</vt:lpstr>
      <vt:lpstr>Emerging Trends in  Encoder and Decoder Technology</vt:lpstr>
      <vt:lpstr>Emerging Trends in  Encoder and Decoder Technology</vt:lpstr>
      <vt:lpstr>Emerging Trends in  Encoder and Decoder Technology</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PARKING AREA CONSULTING</dc:title>
  <dc:creator>User</dc:creator>
  <cp:lastModifiedBy>MD. ABU TOWSIF</cp:lastModifiedBy>
  <cp:revision>106</cp:revision>
  <dcterms:modified xsi:type="dcterms:W3CDTF">2023-12-10T19:27:53Z</dcterms:modified>
</cp:coreProperties>
</file>